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305" r:id="rId3"/>
    <p:sldId id="303" r:id="rId4"/>
    <p:sldId id="304" r:id="rId5"/>
    <p:sldId id="311" r:id="rId6"/>
    <p:sldId id="307" r:id="rId7"/>
    <p:sldId id="308" r:id="rId8"/>
    <p:sldId id="309" r:id="rId9"/>
    <p:sldId id="310" r:id="rId10"/>
    <p:sldId id="313" r:id="rId11"/>
    <p:sldId id="314" r:id="rId12"/>
    <p:sldId id="315" r:id="rId13"/>
    <p:sldId id="346" r:id="rId14"/>
    <p:sldId id="317" r:id="rId15"/>
    <p:sldId id="319" r:id="rId16"/>
    <p:sldId id="347" r:id="rId17"/>
    <p:sldId id="349" r:id="rId18"/>
    <p:sldId id="336" r:id="rId19"/>
    <p:sldId id="328" r:id="rId20"/>
    <p:sldId id="281" r:id="rId21"/>
    <p:sldId id="282" r:id="rId22"/>
    <p:sldId id="329" r:id="rId23"/>
    <p:sldId id="330" r:id="rId24"/>
    <p:sldId id="285" r:id="rId25"/>
    <p:sldId id="286" r:id="rId26"/>
    <p:sldId id="287" r:id="rId27"/>
    <p:sldId id="288" r:id="rId28"/>
    <p:sldId id="331" r:id="rId29"/>
    <p:sldId id="290" r:id="rId30"/>
    <p:sldId id="291" r:id="rId31"/>
    <p:sldId id="332" r:id="rId32"/>
    <p:sldId id="333" r:id="rId33"/>
    <p:sldId id="337" r:id="rId34"/>
    <p:sldId id="339" r:id="rId35"/>
    <p:sldId id="340" r:id="rId36"/>
    <p:sldId id="341" r:id="rId37"/>
    <p:sldId id="342" r:id="rId38"/>
    <p:sldId id="343" r:id="rId39"/>
    <p:sldId id="344" r:id="rId40"/>
    <p:sldId id="345" r:id="rId41"/>
    <p:sldId id="334" r:id="rId42"/>
    <p:sldId id="294" r:id="rId43"/>
    <p:sldId id="295" r:id="rId44"/>
    <p:sldId id="296" r:id="rId45"/>
    <p:sldId id="297" r:id="rId46"/>
    <p:sldId id="298" r:id="rId47"/>
    <p:sldId id="299" r:id="rId48"/>
    <p:sldId id="300" r:id="rId49"/>
    <p:sldId id="301" r:id="rId50"/>
    <p:sldId id="302" r:id="rId51"/>
    <p:sldId id="338" r:id="rId52"/>
    <p:sldId id="350" r:id="rId53"/>
    <p:sldId id="335"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ndows User" initials="WU"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4615" autoAdjust="0"/>
    <p:restoredTop sz="90053" autoAdjust="0"/>
  </p:normalViewPr>
  <p:slideViewPr>
    <p:cSldViewPr>
      <p:cViewPr>
        <p:scale>
          <a:sx n="66" d="100"/>
          <a:sy n="66" d="100"/>
        </p:scale>
        <p:origin x="-2142" y="-534"/>
      </p:cViewPr>
      <p:guideLst>
        <p:guide orient="horz" pos="2160"/>
        <p:guide pos="2880"/>
      </p:guideLst>
    </p:cSldViewPr>
  </p:slideViewPr>
  <p:outlineViewPr>
    <p:cViewPr>
      <p:scale>
        <a:sx n="33" d="100"/>
        <a:sy n="33" d="100"/>
      </p:scale>
      <p:origin x="42" y="5169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F7E3E4-99B3-48B7-A2F1-63E822E5BAA3}"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0B4690C1-12DB-4D2D-A461-7547AF572A3B}">
      <dgm:prSet phldrT="[Text]"/>
      <dgm:spPr/>
      <dgm:t>
        <a:bodyPr/>
        <a:lstStyle/>
        <a:p>
          <a:r>
            <a:rPr lang="en-US" dirty="0" smtClean="0"/>
            <a:t>QUICK (CQF)</a:t>
          </a:r>
          <a:endParaRPr lang="en-US" dirty="0"/>
        </a:p>
      </dgm:t>
    </dgm:pt>
    <dgm:pt modelId="{0FD9A6F2-CE36-4781-B2D4-96AF4D77CFBD}" type="parTrans" cxnId="{07A76C2A-CF94-4F8C-8BAF-845EA182BAE1}">
      <dgm:prSet/>
      <dgm:spPr/>
      <dgm:t>
        <a:bodyPr/>
        <a:lstStyle/>
        <a:p>
          <a:endParaRPr lang="en-US"/>
        </a:p>
      </dgm:t>
    </dgm:pt>
    <dgm:pt modelId="{FE26BC21-715C-4935-89A7-C35B0CB0C1D2}" type="sibTrans" cxnId="{07A76C2A-CF94-4F8C-8BAF-845EA182BAE1}">
      <dgm:prSet/>
      <dgm:spPr/>
      <dgm:t>
        <a:bodyPr/>
        <a:lstStyle/>
        <a:p>
          <a:endParaRPr lang="en-US"/>
        </a:p>
      </dgm:t>
    </dgm:pt>
    <dgm:pt modelId="{00D9A0AE-1516-42A8-B194-F1633CDFB9CB}">
      <dgm:prSet phldrT="[Text]"/>
      <dgm:spPr/>
      <dgm:t>
        <a:bodyPr/>
        <a:lstStyle/>
        <a:p>
          <a:r>
            <a:rPr lang="en-US" dirty="0" smtClean="0"/>
            <a:t>SOLOR</a:t>
          </a:r>
          <a:endParaRPr lang="en-US" dirty="0"/>
        </a:p>
      </dgm:t>
    </dgm:pt>
    <dgm:pt modelId="{1CDB5E64-99E1-418B-BAA8-3DAF4BF4EC42}" type="parTrans" cxnId="{37FD8123-E41A-491F-898C-FD2344E78905}">
      <dgm:prSet/>
      <dgm:spPr/>
      <dgm:t>
        <a:bodyPr/>
        <a:lstStyle/>
        <a:p>
          <a:endParaRPr lang="en-US"/>
        </a:p>
      </dgm:t>
    </dgm:pt>
    <dgm:pt modelId="{D00F635A-7E1E-43AE-AAC4-AB0A53A7E553}" type="sibTrans" cxnId="{37FD8123-E41A-491F-898C-FD2344E78905}">
      <dgm:prSet/>
      <dgm:spPr/>
      <dgm:t>
        <a:bodyPr/>
        <a:lstStyle/>
        <a:p>
          <a:endParaRPr lang="en-US"/>
        </a:p>
      </dgm:t>
    </dgm:pt>
    <dgm:pt modelId="{E0CAC66B-1BBD-4532-9E1F-A308A8F96507}">
      <dgm:prSet phldrT="[Text]"/>
      <dgm:spPr/>
      <dgm:t>
        <a:bodyPr/>
        <a:lstStyle/>
        <a:p>
          <a:r>
            <a:rPr lang="en-US" dirty="0" smtClean="0"/>
            <a:t>CIMI/HSPC</a:t>
          </a:r>
          <a:endParaRPr lang="en-US" dirty="0"/>
        </a:p>
      </dgm:t>
    </dgm:pt>
    <dgm:pt modelId="{E8D8CE09-5D9B-450A-8D15-C82470DAAC92}" type="parTrans" cxnId="{37D13CAE-6932-4F7A-B879-0EDD110BB4E7}">
      <dgm:prSet/>
      <dgm:spPr/>
      <dgm:t>
        <a:bodyPr/>
        <a:lstStyle/>
        <a:p>
          <a:endParaRPr lang="en-US"/>
        </a:p>
      </dgm:t>
    </dgm:pt>
    <dgm:pt modelId="{10F5D419-66EA-4A1F-8F1F-272B7109DF27}" type="sibTrans" cxnId="{37D13CAE-6932-4F7A-B879-0EDD110BB4E7}">
      <dgm:prSet/>
      <dgm:spPr/>
      <dgm:t>
        <a:bodyPr/>
        <a:lstStyle/>
        <a:p>
          <a:endParaRPr lang="en-US"/>
        </a:p>
      </dgm:t>
    </dgm:pt>
    <dgm:pt modelId="{EECE5CFB-EF9C-4C14-86CD-077118D20E00}">
      <dgm:prSet phldrT="[Text]"/>
      <dgm:spPr/>
      <dgm:t>
        <a:bodyPr/>
        <a:lstStyle/>
        <a:p>
          <a:r>
            <a:rPr lang="en-US" dirty="0" smtClean="0"/>
            <a:t>FHIM</a:t>
          </a:r>
          <a:endParaRPr lang="en-US" dirty="0"/>
        </a:p>
      </dgm:t>
    </dgm:pt>
    <dgm:pt modelId="{7B3EB179-C219-49D9-9781-FBDBD4DEEB0A}" type="parTrans" cxnId="{F15BC500-B46E-4AEE-9BDE-6EFFCA5EFFFD}">
      <dgm:prSet/>
      <dgm:spPr/>
      <dgm:t>
        <a:bodyPr/>
        <a:lstStyle/>
        <a:p>
          <a:endParaRPr lang="en-US"/>
        </a:p>
      </dgm:t>
    </dgm:pt>
    <dgm:pt modelId="{F7F84ECC-455E-49F6-9E52-40807B8C59C6}" type="sibTrans" cxnId="{F15BC500-B46E-4AEE-9BDE-6EFFCA5EFFFD}">
      <dgm:prSet/>
      <dgm:spPr/>
      <dgm:t>
        <a:bodyPr/>
        <a:lstStyle/>
        <a:p>
          <a:endParaRPr lang="en-US"/>
        </a:p>
      </dgm:t>
    </dgm:pt>
    <dgm:pt modelId="{174DC762-4658-4ED1-BCE9-7C09AB77040D}" type="pres">
      <dgm:prSet presAssocID="{19F7E3E4-99B3-48B7-A2F1-63E822E5BAA3}" presName="compositeShape" presStyleCnt="0">
        <dgm:presLayoutVars>
          <dgm:chMax val="7"/>
          <dgm:dir/>
          <dgm:resizeHandles val="exact"/>
        </dgm:presLayoutVars>
      </dgm:prSet>
      <dgm:spPr/>
      <dgm:t>
        <a:bodyPr/>
        <a:lstStyle/>
        <a:p>
          <a:endParaRPr lang="en-US"/>
        </a:p>
      </dgm:t>
    </dgm:pt>
    <dgm:pt modelId="{D9DCCB1A-C13A-4BF8-8DD5-FC8AD68DA18C}" type="pres">
      <dgm:prSet presAssocID="{0B4690C1-12DB-4D2D-A461-7547AF572A3B}" presName="circ1" presStyleLbl="vennNode1" presStyleIdx="0" presStyleCnt="4" custScaleX="120998" custScaleY="109092"/>
      <dgm:spPr/>
      <dgm:t>
        <a:bodyPr/>
        <a:lstStyle/>
        <a:p>
          <a:endParaRPr lang="en-US"/>
        </a:p>
      </dgm:t>
    </dgm:pt>
    <dgm:pt modelId="{79EF09A5-A82B-48E1-B08C-FFAD618B9460}" type="pres">
      <dgm:prSet presAssocID="{0B4690C1-12DB-4D2D-A461-7547AF572A3B}" presName="circ1Tx" presStyleLbl="revTx" presStyleIdx="0" presStyleCnt="0">
        <dgm:presLayoutVars>
          <dgm:chMax val="0"/>
          <dgm:chPref val="0"/>
          <dgm:bulletEnabled val="1"/>
        </dgm:presLayoutVars>
      </dgm:prSet>
      <dgm:spPr/>
      <dgm:t>
        <a:bodyPr/>
        <a:lstStyle/>
        <a:p>
          <a:endParaRPr lang="en-US"/>
        </a:p>
      </dgm:t>
    </dgm:pt>
    <dgm:pt modelId="{BCD32382-A730-459B-8ABC-565F889BA739}" type="pres">
      <dgm:prSet presAssocID="{00D9A0AE-1516-42A8-B194-F1633CDFB9CB}" presName="circ2" presStyleLbl="vennNode1" presStyleIdx="1" presStyleCnt="4" custScaleX="110217" custScaleY="105936" custLinFactNeighborX="-292" custLinFactNeighborY="2379"/>
      <dgm:spPr/>
      <dgm:t>
        <a:bodyPr/>
        <a:lstStyle/>
        <a:p>
          <a:endParaRPr lang="en-US"/>
        </a:p>
      </dgm:t>
    </dgm:pt>
    <dgm:pt modelId="{05CE38C4-CC46-4515-9F2F-CB2132F2143B}" type="pres">
      <dgm:prSet presAssocID="{00D9A0AE-1516-42A8-B194-F1633CDFB9CB}" presName="circ2Tx" presStyleLbl="revTx" presStyleIdx="0" presStyleCnt="0">
        <dgm:presLayoutVars>
          <dgm:chMax val="0"/>
          <dgm:chPref val="0"/>
          <dgm:bulletEnabled val="1"/>
        </dgm:presLayoutVars>
      </dgm:prSet>
      <dgm:spPr/>
      <dgm:t>
        <a:bodyPr/>
        <a:lstStyle/>
        <a:p>
          <a:endParaRPr lang="en-US"/>
        </a:p>
      </dgm:t>
    </dgm:pt>
    <dgm:pt modelId="{D84BDD45-49F8-464E-BE7C-4FF70A0FECB3}" type="pres">
      <dgm:prSet presAssocID="{E0CAC66B-1BBD-4532-9E1F-A308A8F96507}" presName="circ3" presStyleLbl="vennNode1" presStyleIdx="2" presStyleCnt="4" custScaleX="110564" custScaleY="108623" custLinFactNeighborX="-1320" custLinFactNeighborY="1344"/>
      <dgm:spPr/>
      <dgm:t>
        <a:bodyPr/>
        <a:lstStyle/>
        <a:p>
          <a:endParaRPr lang="en-US"/>
        </a:p>
      </dgm:t>
    </dgm:pt>
    <dgm:pt modelId="{D7BED86E-A00B-46BD-B7F6-E6BDF717D162}" type="pres">
      <dgm:prSet presAssocID="{E0CAC66B-1BBD-4532-9E1F-A308A8F96507}" presName="circ3Tx" presStyleLbl="revTx" presStyleIdx="0" presStyleCnt="0">
        <dgm:presLayoutVars>
          <dgm:chMax val="0"/>
          <dgm:chPref val="0"/>
          <dgm:bulletEnabled val="1"/>
        </dgm:presLayoutVars>
      </dgm:prSet>
      <dgm:spPr/>
      <dgm:t>
        <a:bodyPr/>
        <a:lstStyle/>
        <a:p>
          <a:endParaRPr lang="en-US"/>
        </a:p>
      </dgm:t>
    </dgm:pt>
    <dgm:pt modelId="{062A4698-B6A4-42AA-9497-30EF9F8B68AD}" type="pres">
      <dgm:prSet presAssocID="{EECE5CFB-EF9C-4C14-86CD-077118D20E00}" presName="circ4" presStyleLbl="vennNode1" presStyleIdx="3" presStyleCnt="4" custScaleX="110564" custScaleY="108623" custLinFactNeighborX="-1320" custLinFactNeighborY="3877"/>
      <dgm:spPr/>
      <dgm:t>
        <a:bodyPr/>
        <a:lstStyle/>
        <a:p>
          <a:endParaRPr lang="en-US"/>
        </a:p>
      </dgm:t>
    </dgm:pt>
    <dgm:pt modelId="{B2AA8E6F-5152-4AC4-9751-16C155512E54}" type="pres">
      <dgm:prSet presAssocID="{EECE5CFB-EF9C-4C14-86CD-077118D20E00}" presName="circ4Tx" presStyleLbl="revTx" presStyleIdx="0" presStyleCnt="0">
        <dgm:presLayoutVars>
          <dgm:chMax val="0"/>
          <dgm:chPref val="0"/>
          <dgm:bulletEnabled val="1"/>
        </dgm:presLayoutVars>
      </dgm:prSet>
      <dgm:spPr/>
      <dgm:t>
        <a:bodyPr/>
        <a:lstStyle/>
        <a:p>
          <a:endParaRPr lang="en-US"/>
        </a:p>
      </dgm:t>
    </dgm:pt>
  </dgm:ptLst>
  <dgm:cxnLst>
    <dgm:cxn modelId="{37FD8123-E41A-491F-898C-FD2344E78905}" srcId="{19F7E3E4-99B3-48B7-A2F1-63E822E5BAA3}" destId="{00D9A0AE-1516-42A8-B194-F1633CDFB9CB}" srcOrd="1" destOrd="0" parTransId="{1CDB5E64-99E1-418B-BAA8-3DAF4BF4EC42}" sibTransId="{D00F635A-7E1E-43AE-AAC4-AB0A53A7E553}"/>
    <dgm:cxn modelId="{BD5CB839-404B-4D73-BCAB-A4B1D45B146C}" type="presOf" srcId="{0B4690C1-12DB-4D2D-A461-7547AF572A3B}" destId="{D9DCCB1A-C13A-4BF8-8DD5-FC8AD68DA18C}" srcOrd="0" destOrd="0" presId="urn:microsoft.com/office/officeart/2005/8/layout/venn1"/>
    <dgm:cxn modelId="{07A76C2A-CF94-4F8C-8BAF-845EA182BAE1}" srcId="{19F7E3E4-99B3-48B7-A2F1-63E822E5BAA3}" destId="{0B4690C1-12DB-4D2D-A461-7547AF572A3B}" srcOrd="0" destOrd="0" parTransId="{0FD9A6F2-CE36-4781-B2D4-96AF4D77CFBD}" sibTransId="{FE26BC21-715C-4935-89A7-C35B0CB0C1D2}"/>
    <dgm:cxn modelId="{BFFDE2CC-2AC2-4C31-A7F7-DBEE02FA2392}" type="presOf" srcId="{00D9A0AE-1516-42A8-B194-F1633CDFB9CB}" destId="{05CE38C4-CC46-4515-9F2F-CB2132F2143B}" srcOrd="1" destOrd="0" presId="urn:microsoft.com/office/officeart/2005/8/layout/venn1"/>
    <dgm:cxn modelId="{496F1C23-A85E-44D4-A54D-E84B9A944A1E}" type="presOf" srcId="{0B4690C1-12DB-4D2D-A461-7547AF572A3B}" destId="{79EF09A5-A82B-48E1-B08C-FFAD618B9460}" srcOrd="1" destOrd="0" presId="urn:microsoft.com/office/officeart/2005/8/layout/venn1"/>
    <dgm:cxn modelId="{CBCCF7F1-D09F-4F4C-845D-4ABAE161CED2}" type="presOf" srcId="{E0CAC66B-1BBD-4532-9E1F-A308A8F96507}" destId="{D84BDD45-49F8-464E-BE7C-4FF70A0FECB3}" srcOrd="0" destOrd="0" presId="urn:microsoft.com/office/officeart/2005/8/layout/venn1"/>
    <dgm:cxn modelId="{F15BC500-B46E-4AEE-9BDE-6EFFCA5EFFFD}" srcId="{19F7E3E4-99B3-48B7-A2F1-63E822E5BAA3}" destId="{EECE5CFB-EF9C-4C14-86CD-077118D20E00}" srcOrd="3" destOrd="0" parTransId="{7B3EB179-C219-49D9-9781-FBDBD4DEEB0A}" sibTransId="{F7F84ECC-455E-49F6-9E52-40807B8C59C6}"/>
    <dgm:cxn modelId="{37D13CAE-6932-4F7A-B879-0EDD110BB4E7}" srcId="{19F7E3E4-99B3-48B7-A2F1-63E822E5BAA3}" destId="{E0CAC66B-1BBD-4532-9E1F-A308A8F96507}" srcOrd="2" destOrd="0" parTransId="{E8D8CE09-5D9B-450A-8D15-C82470DAAC92}" sibTransId="{10F5D419-66EA-4A1F-8F1F-272B7109DF27}"/>
    <dgm:cxn modelId="{9D3440D2-CAFE-4783-883F-E7E32DFB8F31}" type="presOf" srcId="{EECE5CFB-EF9C-4C14-86CD-077118D20E00}" destId="{B2AA8E6F-5152-4AC4-9751-16C155512E54}" srcOrd="1" destOrd="0" presId="urn:microsoft.com/office/officeart/2005/8/layout/venn1"/>
    <dgm:cxn modelId="{49080AA6-1C2C-4FE6-899C-8B057E726676}" type="presOf" srcId="{E0CAC66B-1BBD-4532-9E1F-A308A8F96507}" destId="{D7BED86E-A00B-46BD-B7F6-E6BDF717D162}" srcOrd="1" destOrd="0" presId="urn:microsoft.com/office/officeart/2005/8/layout/venn1"/>
    <dgm:cxn modelId="{01494A9D-4B42-4AF4-AA58-02514126A90F}" type="presOf" srcId="{19F7E3E4-99B3-48B7-A2F1-63E822E5BAA3}" destId="{174DC762-4658-4ED1-BCE9-7C09AB77040D}" srcOrd="0" destOrd="0" presId="urn:microsoft.com/office/officeart/2005/8/layout/venn1"/>
    <dgm:cxn modelId="{984B099B-C7DC-4242-9390-E4360B59529D}" type="presOf" srcId="{00D9A0AE-1516-42A8-B194-F1633CDFB9CB}" destId="{BCD32382-A730-459B-8ABC-565F889BA739}" srcOrd="0" destOrd="0" presId="urn:microsoft.com/office/officeart/2005/8/layout/venn1"/>
    <dgm:cxn modelId="{2E6F53D7-0593-4926-90BB-D7F91B7A5B7D}" type="presOf" srcId="{EECE5CFB-EF9C-4C14-86CD-077118D20E00}" destId="{062A4698-B6A4-42AA-9497-30EF9F8B68AD}" srcOrd="0" destOrd="0" presId="urn:microsoft.com/office/officeart/2005/8/layout/venn1"/>
    <dgm:cxn modelId="{498C0100-598A-4A68-A2DC-28F694835D1D}" type="presParOf" srcId="{174DC762-4658-4ED1-BCE9-7C09AB77040D}" destId="{D9DCCB1A-C13A-4BF8-8DD5-FC8AD68DA18C}" srcOrd="0" destOrd="0" presId="urn:microsoft.com/office/officeart/2005/8/layout/venn1"/>
    <dgm:cxn modelId="{92BA9E1F-DB9A-4B2E-8DED-C134A112B8C7}" type="presParOf" srcId="{174DC762-4658-4ED1-BCE9-7C09AB77040D}" destId="{79EF09A5-A82B-48E1-B08C-FFAD618B9460}" srcOrd="1" destOrd="0" presId="urn:microsoft.com/office/officeart/2005/8/layout/venn1"/>
    <dgm:cxn modelId="{384CCB9E-1029-467E-8DE8-1E45D5406F8F}" type="presParOf" srcId="{174DC762-4658-4ED1-BCE9-7C09AB77040D}" destId="{BCD32382-A730-459B-8ABC-565F889BA739}" srcOrd="2" destOrd="0" presId="urn:microsoft.com/office/officeart/2005/8/layout/venn1"/>
    <dgm:cxn modelId="{BC9A1B57-781D-4B28-A08C-0D8628AE773B}" type="presParOf" srcId="{174DC762-4658-4ED1-BCE9-7C09AB77040D}" destId="{05CE38C4-CC46-4515-9F2F-CB2132F2143B}" srcOrd="3" destOrd="0" presId="urn:microsoft.com/office/officeart/2005/8/layout/venn1"/>
    <dgm:cxn modelId="{F0114E2E-7C67-4D6F-9797-C6B57088B786}" type="presParOf" srcId="{174DC762-4658-4ED1-BCE9-7C09AB77040D}" destId="{D84BDD45-49F8-464E-BE7C-4FF70A0FECB3}" srcOrd="4" destOrd="0" presId="urn:microsoft.com/office/officeart/2005/8/layout/venn1"/>
    <dgm:cxn modelId="{B671A45A-FD23-4228-B82E-03699221AD09}" type="presParOf" srcId="{174DC762-4658-4ED1-BCE9-7C09AB77040D}" destId="{D7BED86E-A00B-46BD-B7F6-E6BDF717D162}" srcOrd="5" destOrd="0" presId="urn:microsoft.com/office/officeart/2005/8/layout/venn1"/>
    <dgm:cxn modelId="{CF390E9E-4EB3-41C6-BB5B-AF3D688D1E0F}" type="presParOf" srcId="{174DC762-4658-4ED1-BCE9-7C09AB77040D}" destId="{062A4698-B6A4-42AA-9497-30EF9F8B68AD}" srcOrd="6" destOrd="0" presId="urn:microsoft.com/office/officeart/2005/8/layout/venn1"/>
    <dgm:cxn modelId="{5DB42BD5-2014-4511-9D78-DCFDFEAE5DEC}" type="presParOf" srcId="{174DC762-4658-4ED1-BCE9-7C09AB77040D}" destId="{B2AA8E6F-5152-4AC4-9751-16C155512E54}" srcOrd="7"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CCB1A-C13A-4BF8-8DD5-FC8AD68DA18C}">
      <dsp:nvSpPr>
        <dsp:cNvPr id="0" name=""/>
        <dsp:cNvSpPr/>
      </dsp:nvSpPr>
      <dsp:spPr>
        <a:xfrm>
          <a:off x="2420328" y="-52698"/>
          <a:ext cx="2544774" cy="229437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dirty="0" smtClean="0"/>
            <a:t>QUICK (CQF)</a:t>
          </a:r>
          <a:endParaRPr lang="en-US" sz="2000" kern="1200" dirty="0"/>
        </a:p>
      </dsp:txBody>
      <dsp:txXfrm>
        <a:off x="2713956" y="256159"/>
        <a:ext cx="1957519" cy="728022"/>
      </dsp:txXfrm>
    </dsp:sp>
    <dsp:sp modelId="{BCD32382-A730-459B-8ABC-565F889BA739}">
      <dsp:nvSpPr>
        <dsp:cNvPr id="0" name=""/>
        <dsp:cNvSpPr/>
      </dsp:nvSpPr>
      <dsp:spPr>
        <a:xfrm>
          <a:off x="3457799" y="960765"/>
          <a:ext cx="2318033" cy="222799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dirty="0" smtClean="0"/>
            <a:t>SOLOR</a:t>
          </a:r>
          <a:endParaRPr lang="en-US" sz="2000" kern="1200" dirty="0"/>
        </a:p>
      </dsp:txBody>
      <dsp:txXfrm>
        <a:off x="4705971" y="1217841"/>
        <a:ext cx="891551" cy="1713844"/>
      </dsp:txXfrm>
    </dsp:sp>
    <dsp:sp modelId="{D84BDD45-49F8-464E-BE7C-4FF70A0FECB3}">
      <dsp:nvSpPr>
        <dsp:cNvPr id="0" name=""/>
        <dsp:cNvSpPr/>
      </dsp:nvSpPr>
      <dsp:spPr>
        <a:xfrm>
          <a:off x="2502288" y="1812716"/>
          <a:ext cx="2325331" cy="228450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dirty="0" smtClean="0"/>
            <a:t>CIMI/HSPC</a:t>
          </a:r>
          <a:endParaRPr lang="en-US" sz="2000" kern="1200" dirty="0"/>
        </a:p>
      </dsp:txBody>
      <dsp:txXfrm>
        <a:off x="2770595" y="3064803"/>
        <a:ext cx="1788716" cy="724892"/>
      </dsp:txXfrm>
    </dsp:sp>
    <dsp:sp modelId="{062A4698-B6A4-42AA-9497-30EF9F8B68AD}">
      <dsp:nvSpPr>
        <dsp:cNvPr id="0" name=""/>
        <dsp:cNvSpPr/>
      </dsp:nvSpPr>
      <dsp:spPr>
        <a:xfrm>
          <a:off x="1572047" y="964014"/>
          <a:ext cx="2325331" cy="228450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dirty="0" smtClean="0"/>
            <a:t>FHIM</a:t>
          </a:r>
          <a:endParaRPr lang="en-US" sz="2000" kern="1200" dirty="0"/>
        </a:p>
      </dsp:txBody>
      <dsp:txXfrm>
        <a:off x="1750918" y="1227611"/>
        <a:ext cx="894358" cy="1757315"/>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CC9CC4-8DA7-4BCE-908E-7686E4C9F1DA}" type="datetimeFigureOut">
              <a:rPr lang="en-US" smtClean="0"/>
              <a:t>6/3/2016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19155F-A903-4720-9403-2BDD9FDE722F}" type="slidenum">
              <a:rPr lang="en-US" smtClean="0"/>
              <a:t>‹#›</a:t>
            </a:fld>
            <a:endParaRPr lang="en-US"/>
          </a:p>
        </p:txBody>
      </p:sp>
    </p:spTree>
    <p:extLst>
      <p:ext uri="{BB962C8B-B14F-4D97-AF65-F5344CB8AC3E}">
        <p14:creationId xmlns:p14="http://schemas.microsoft.com/office/powerpoint/2010/main" val="2697044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FHA?</a:t>
            </a:r>
          </a:p>
          <a:p>
            <a:pPr marL="342900" indent="-342900" fontAlgn="t">
              <a:buFont typeface="Arial" panose="020B0604020202020204" pitchFamily="34" charset="0"/>
              <a:buChar char="•"/>
            </a:pPr>
            <a:r>
              <a:rPr lang="en-US" dirty="0" smtClean="0"/>
              <a:t>Established by the Office of Management and Budget as an E-Government Line of Business Initiative</a:t>
            </a:r>
          </a:p>
          <a:p>
            <a:pPr marL="342900" indent="-342900" fontAlgn="t">
              <a:buFont typeface="Arial" panose="020B0604020202020204" pitchFamily="34" charset="0"/>
              <a:buChar char="•"/>
            </a:pPr>
            <a:r>
              <a:rPr lang="en-US" dirty="0" smtClean="0"/>
              <a:t>Supports federal activities related to the development and adoption of health IT standards and policies</a:t>
            </a:r>
          </a:p>
          <a:p>
            <a:pPr marL="342900" indent="-342900" fontAlgn="t">
              <a:buFont typeface="Arial" panose="020B0604020202020204" pitchFamily="34" charset="0"/>
              <a:buChar char="•"/>
            </a:pPr>
            <a:r>
              <a:rPr lang="en-US" dirty="0" smtClean="0"/>
              <a:t>Ensures that federal agencies seamlessly and securely exchange health data with other agencies, government entities, and with other public and private organizations</a:t>
            </a:r>
          </a:p>
          <a:p>
            <a:pPr marL="342900" indent="-342900" fontAlgn="t">
              <a:buFont typeface="Arial" panose="020B0604020202020204" pitchFamily="34" charset="0"/>
              <a:buChar char="•"/>
            </a:pPr>
            <a:r>
              <a:rPr lang="en-US" dirty="0" smtClean="0"/>
              <a:t>Reaches out to more than 20 federal agencies to advance the national agenda for health IT</a:t>
            </a:r>
          </a:p>
          <a:p>
            <a:pPr marL="342900" indent="-342900" fontAlgn="t">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919155F-A903-4720-9403-2BDD9FDE722F}" type="slidenum">
              <a:rPr lang="en-US" smtClean="0"/>
              <a:t>6</a:t>
            </a:fld>
            <a:endParaRPr lang="en-US" dirty="0"/>
          </a:p>
        </p:txBody>
      </p:sp>
    </p:spTree>
    <p:extLst>
      <p:ext uri="{BB962C8B-B14F-4D97-AF65-F5344CB8AC3E}">
        <p14:creationId xmlns:p14="http://schemas.microsoft.com/office/powerpoint/2010/main" val="3735508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smtClean="0"/>
              <a:t>FHA supports strategic decision making by aggregating information across the Federal Health Landscape</a:t>
            </a:r>
          </a:p>
          <a:p>
            <a:pPr marL="800100" lvl="1" indent="-342900">
              <a:buFont typeface="Arial" panose="020B0604020202020204" pitchFamily="34" charset="0"/>
              <a:buChar char="•"/>
            </a:pPr>
            <a:r>
              <a:rPr lang="en-US" dirty="0" smtClean="0"/>
              <a:t>Collection of currently used and emerging data standards</a:t>
            </a:r>
          </a:p>
          <a:p>
            <a:pPr marL="800100" lvl="1" indent="-342900">
              <a:buFont typeface="Arial" panose="020B0604020202020204" pitchFamily="34" charset="0"/>
              <a:buChar char="•"/>
            </a:pPr>
            <a:r>
              <a:rPr lang="en-US" dirty="0" smtClean="0"/>
              <a:t>Illustration of opportunities for collaboration across Federal Partners that perform similar functions</a:t>
            </a:r>
          </a:p>
          <a:p>
            <a:pPr marL="800100" lvl="1" indent="-342900">
              <a:buFont typeface="Arial" panose="020B0604020202020204" pitchFamily="34" charset="0"/>
              <a:buChar char="•"/>
            </a:pPr>
            <a:r>
              <a:rPr lang="en-US" dirty="0" smtClean="0"/>
              <a:t>Identification of Federal Partner areas for cooperation in support of the ONC Interoperability Roadmap</a:t>
            </a:r>
          </a:p>
          <a:p>
            <a:pPr marL="342900" indent="-342900">
              <a:buFont typeface="Arial" panose="020B0604020202020204" pitchFamily="34" charset="0"/>
              <a:buChar char="•"/>
            </a:pPr>
            <a:r>
              <a:rPr lang="en-US" dirty="0" smtClean="0"/>
              <a:t>Developed proof of concept supporting tool in FY 2015</a:t>
            </a:r>
          </a:p>
          <a:p>
            <a:pPr marL="342900" indent="-342900">
              <a:buFont typeface="Arial" panose="020B0604020202020204" pitchFamily="34" charset="0"/>
              <a:buChar char="•"/>
            </a:pPr>
            <a:r>
              <a:rPr lang="en-US" dirty="0" smtClean="0"/>
              <a:t>Currently working on prototype tool and visualizations to support strategic decision making</a:t>
            </a:r>
          </a:p>
          <a:p>
            <a:endParaRPr lang="en-US" dirty="0"/>
          </a:p>
        </p:txBody>
      </p:sp>
      <p:sp>
        <p:nvSpPr>
          <p:cNvPr id="4" name="Slide Number Placeholder 3"/>
          <p:cNvSpPr>
            <a:spLocks noGrp="1"/>
          </p:cNvSpPr>
          <p:nvPr>
            <p:ph type="sldNum" sz="quarter" idx="10"/>
          </p:nvPr>
        </p:nvSpPr>
        <p:spPr/>
        <p:txBody>
          <a:bodyPr/>
          <a:lstStyle/>
          <a:p>
            <a:fld id="{2919155F-A903-4720-9403-2BDD9FDE722F}" type="slidenum">
              <a:rPr lang="en-US" smtClean="0"/>
              <a:t>17</a:t>
            </a:fld>
            <a:endParaRPr lang="en-US"/>
          </a:p>
        </p:txBody>
      </p:sp>
    </p:spTree>
    <p:extLst>
      <p:ext uri="{BB962C8B-B14F-4D97-AF65-F5344CB8AC3E}">
        <p14:creationId xmlns:p14="http://schemas.microsoft.com/office/powerpoint/2010/main" val="2440479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a:lstStyle/>
          <a:p>
            <a:pPr>
              <a:lnSpc>
                <a:spcPct val="90000"/>
              </a:lnSpc>
            </a:pPr>
            <a:r>
              <a:rPr lang="en-US" dirty="0" smtClean="0">
                <a:ea typeface="ＭＳ Ｐゴシック" charset="-128"/>
              </a:rPr>
              <a:t>Please</a:t>
            </a:r>
            <a:r>
              <a:rPr lang="en-US" baseline="0" dirty="0" smtClean="0">
                <a:ea typeface="ＭＳ Ｐゴシック" charset="-128"/>
              </a:rPr>
              <a:t> use the slide construction guidelines included on the next slide within your presentation.</a:t>
            </a:r>
            <a:endParaRPr lang="en-US" dirty="0" smtClean="0">
              <a:ea typeface="ＭＳ Ｐゴシック" charset="-128"/>
            </a:endParaRPr>
          </a:p>
          <a:p>
            <a:pPr>
              <a:lnSpc>
                <a:spcPct val="90000"/>
              </a:lnSpc>
            </a:pPr>
            <a:endParaRPr lang="en-US" dirty="0" smtClean="0">
              <a:ea typeface="ＭＳ Ｐゴシック" charset="-128"/>
            </a:endParaRPr>
          </a:p>
        </p:txBody>
      </p:sp>
      <p:sp>
        <p:nvSpPr>
          <p:cNvPr id="13316" name="Slide Number Placeholder 3"/>
          <p:cNvSpPr>
            <a:spLocks noGrp="1"/>
          </p:cNvSpPr>
          <p:nvPr>
            <p:ph type="sldNum" sz="quarter" idx="5"/>
          </p:nvPr>
        </p:nvSpPr>
        <p:spPr bwMode="auto">
          <a:noFill/>
          <a:ln>
            <a:miter lim="800000"/>
            <a:headEnd/>
            <a:tailEnd/>
          </a:ln>
        </p:spPr>
        <p:txBody>
          <a:bodyPr/>
          <a:lstStyle/>
          <a:p>
            <a:fld id="{C450405A-CB23-4447-9EEC-0EAC20617C06}" type="slidenum">
              <a:rPr lang="en-US" smtClean="0">
                <a:solidFill>
                  <a:prstClr val="black"/>
                </a:solidFill>
              </a:rPr>
              <a:pPr/>
              <a:t>20</a:t>
            </a:fld>
            <a:endParaRPr lang="en-US" dirty="0" smtClean="0">
              <a:solidFill>
                <a:prstClr val="black"/>
              </a:solidFill>
            </a:endParaRPr>
          </a:p>
        </p:txBody>
      </p:sp>
    </p:spTree>
    <p:extLst>
      <p:ext uri="{BB962C8B-B14F-4D97-AF65-F5344CB8AC3E}">
        <p14:creationId xmlns:p14="http://schemas.microsoft.com/office/powerpoint/2010/main" val="2100387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a:lstStyle/>
          <a:p>
            <a:pPr>
              <a:lnSpc>
                <a:spcPct val="90000"/>
              </a:lnSpc>
            </a:pPr>
            <a:r>
              <a:rPr lang="en-US" dirty="0" smtClean="0">
                <a:ea typeface="ＭＳ Ｐゴシック" charset="-128"/>
              </a:rPr>
              <a:t>Please</a:t>
            </a:r>
            <a:r>
              <a:rPr lang="en-US" baseline="0" dirty="0" smtClean="0">
                <a:ea typeface="ＭＳ Ｐゴシック" charset="-128"/>
              </a:rPr>
              <a:t> use the slide construction guidelines included on the next slide within your presentation.</a:t>
            </a:r>
            <a:endParaRPr lang="en-US" dirty="0" smtClean="0">
              <a:ea typeface="ＭＳ Ｐゴシック" charset="-128"/>
            </a:endParaRPr>
          </a:p>
          <a:p>
            <a:pPr>
              <a:lnSpc>
                <a:spcPct val="90000"/>
              </a:lnSpc>
            </a:pPr>
            <a:endParaRPr lang="en-US" dirty="0" smtClean="0">
              <a:ea typeface="ＭＳ Ｐゴシック" charset="-128"/>
            </a:endParaRPr>
          </a:p>
        </p:txBody>
      </p:sp>
      <p:sp>
        <p:nvSpPr>
          <p:cNvPr id="13316" name="Slide Number Placeholder 3"/>
          <p:cNvSpPr>
            <a:spLocks noGrp="1"/>
          </p:cNvSpPr>
          <p:nvPr>
            <p:ph type="sldNum" sz="quarter" idx="5"/>
          </p:nvPr>
        </p:nvSpPr>
        <p:spPr bwMode="auto">
          <a:noFill/>
          <a:ln>
            <a:miter lim="800000"/>
            <a:headEnd/>
            <a:tailEnd/>
          </a:ln>
        </p:spPr>
        <p:txBody>
          <a:bodyPr/>
          <a:lstStyle/>
          <a:p>
            <a:fld id="{C450405A-CB23-4447-9EEC-0EAC20617C06}" type="slidenum">
              <a:rPr lang="en-US" smtClean="0">
                <a:solidFill>
                  <a:prstClr val="black"/>
                </a:solidFill>
              </a:rPr>
              <a:pPr/>
              <a:t>21</a:t>
            </a:fld>
            <a:endParaRPr lang="en-US" dirty="0" smtClean="0">
              <a:solidFill>
                <a:prstClr val="black"/>
              </a:solidFill>
            </a:endParaRPr>
          </a:p>
        </p:txBody>
      </p:sp>
    </p:spTree>
    <p:extLst>
      <p:ext uri="{BB962C8B-B14F-4D97-AF65-F5344CB8AC3E}">
        <p14:creationId xmlns:p14="http://schemas.microsoft.com/office/powerpoint/2010/main" val="2896436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a:lstStyle/>
          <a:p>
            <a:pPr>
              <a:lnSpc>
                <a:spcPct val="90000"/>
              </a:lnSpc>
            </a:pPr>
            <a:r>
              <a:rPr lang="en-US" dirty="0" smtClean="0">
                <a:ea typeface="ＭＳ Ｐゴシック" charset="-128"/>
              </a:rPr>
              <a:t>Please</a:t>
            </a:r>
            <a:r>
              <a:rPr lang="en-US" baseline="0" dirty="0" smtClean="0">
                <a:ea typeface="ＭＳ Ｐゴシック" charset="-128"/>
              </a:rPr>
              <a:t> use the slide construction guidelines included on the next slide within your presentation.</a:t>
            </a:r>
            <a:endParaRPr lang="en-US" dirty="0" smtClean="0">
              <a:ea typeface="ＭＳ Ｐゴシック" charset="-128"/>
            </a:endParaRPr>
          </a:p>
          <a:p>
            <a:pPr>
              <a:lnSpc>
                <a:spcPct val="90000"/>
              </a:lnSpc>
            </a:pPr>
            <a:endParaRPr lang="en-US" dirty="0" smtClean="0">
              <a:ea typeface="ＭＳ Ｐゴシック" charset="-128"/>
            </a:endParaRPr>
          </a:p>
        </p:txBody>
      </p:sp>
      <p:sp>
        <p:nvSpPr>
          <p:cNvPr id="13316" name="Slide Number Placeholder 3"/>
          <p:cNvSpPr>
            <a:spLocks noGrp="1"/>
          </p:cNvSpPr>
          <p:nvPr>
            <p:ph type="sldNum" sz="quarter" idx="5"/>
          </p:nvPr>
        </p:nvSpPr>
        <p:spPr bwMode="auto">
          <a:noFill/>
          <a:ln>
            <a:miter lim="800000"/>
            <a:headEnd/>
            <a:tailEnd/>
          </a:ln>
        </p:spPr>
        <p:txBody>
          <a:bodyPr/>
          <a:lstStyle/>
          <a:p>
            <a:fld id="{C450405A-CB23-4447-9EEC-0EAC20617C06}" type="slidenum">
              <a:rPr lang="en-US" smtClean="0">
                <a:solidFill>
                  <a:prstClr val="black"/>
                </a:solidFill>
              </a:rPr>
              <a:pPr/>
              <a:t>22</a:t>
            </a:fld>
            <a:endParaRPr lang="en-US" dirty="0" smtClean="0">
              <a:solidFill>
                <a:prstClr val="black"/>
              </a:solidFill>
            </a:endParaRPr>
          </a:p>
        </p:txBody>
      </p:sp>
    </p:spTree>
    <p:extLst>
      <p:ext uri="{BB962C8B-B14F-4D97-AF65-F5344CB8AC3E}">
        <p14:creationId xmlns:p14="http://schemas.microsoft.com/office/powerpoint/2010/main" val="2896436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a:lstStyle/>
          <a:p>
            <a:pPr>
              <a:lnSpc>
                <a:spcPct val="90000"/>
              </a:lnSpc>
            </a:pPr>
            <a:r>
              <a:rPr lang="en-US" dirty="0" smtClean="0">
                <a:ea typeface="ＭＳ Ｐゴシック" charset="-128"/>
              </a:rPr>
              <a:t>Please</a:t>
            </a:r>
            <a:r>
              <a:rPr lang="en-US" baseline="0" dirty="0" smtClean="0">
                <a:ea typeface="ＭＳ Ｐゴシック" charset="-128"/>
              </a:rPr>
              <a:t> use the slide construction guidelines included on the next slide within your presentation.</a:t>
            </a:r>
            <a:endParaRPr lang="en-US" dirty="0" smtClean="0">
              <a:ea typeface="ＭＳ Ｐゴシック" charset="-128"/>
            </a:endParaRPr>
          </a:p>
          <a:p>
            <a:pPr>
              <a:lnSpc>
                <a:spcPct val="90000"/>
              </a:lnSpc>
            </a:pPr>
            <a:endParaRPr lang="en-US" dirty="0" smtClean="0">
              <a:ea typeface="ＭＳ Ｐゴシック" charset="-128"/>
            </a:endParaRPr>
          </a:p>
        </p:txBody>
      </p:sp>
      <p:sp>
        <p:nvSpPr>
          <p:cNvPr id="13316" name="Slide Number Placeholder 3"/>
          <p:cNvSpPr>
            <a:spLocks noGrp="1"/>
          </p:cNvSpPr>
          <p:nvPr>
            <p:ph type="sldNum" sz="quarter" idx="5"/>
          </p:nvPr>
        </p:nvSpPr>
        <p:spPr bwMode="auto">
          <a:noFill/>
          <a:ln>
            <a:miter lim="800000"/>
            <a:headEnd/>
            <a:tailEnd/>
          </a:ln>
        </p:spPr>
        <p:txBody>
          <a:bodyPr/>
          <a:lstStyle/>
          <a:p>
            <a:fld id="{C450405A-CB23-4447-9EEC-0EAC20617C06}" type="slidenum">
              <a:rPr lang="en-US" smtClean="0">
                <a:solidFill>
                  <a:prstClr val="black"/>
                </a:solidFill>
              </a:rPr>
              <a:pPr/>
              <a:t>23</a:t>
            </a:fld>
            <a:endParaRPr lang="en-US" dirty="0" smtClean="0">
              <a:solidFill>
                <a:prstClr val="black"/>
              </a:solidFill>
            </a:endParaRPr>
          </a:p>
        </p:txBody>
      </p:sp>
    </p:spTree>
    <p:extLst>
      <p:ext uri="{BB962C8B-B14F-4D97-AF65-F5344CB8AC3E}">
        <p14:creationId xmlns:p14="http://schemas.microsoft.com/office/powerpoint/2010/main" val="2896436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a:lstStyle/>
          <a:p>
            <a:pPr>
              <a:lnSpc>
                <a:spcPct val="90000"/>
              </a:lnSpc>
            </a:pPr>
            <a:r>
              <a:rPr lang="en-US" dirty="0" smtClean="0">
                <a:ea typeface="ＭＳ Ｐゴシック" charset="-128"/>
              </a:rPr>
              <a:t>Please</a:t>
            </a:r>
            <a:r>
              <a:rPr lang="en-US" baseline="0" dirty="0" smtClean="0">
                <a:ea typeface="ＭＳ Ｐゴシック" charset="-128"/>
              </a:rPr>
              <a:t> use the slide construction guidelines included on the next slide within your presentation.</a:t>
            </a:r>
            <a:endParaRPr lang="en-US" dirty="0" smtClean="0">
              <a:ea typeface="ＭＳ Ｐゴシック" charset="-128"/>
            </a:endParaRPr>
          </a:p>
          <a:p>
            <a:pPr>
              <a:lnSpc>
                <a:spcPct val="90000"/>
              </a:lnSpc>
            </a:pPr>
            <a:endParaRPr lang="en-US" dirty="0" smtClean="0">
              <a:ea typeface="ＭＳ Ｐゴシック" charset="-128"/>
            </a:endParaRPr>
          </a:p>
        </p:txBody>
      </p:sp>
      <p:sp>
        <p:nvSpPr>
          <p:cNvPr id="13316" name="Slide Number Placeholder 3"/>
          <p:cNvSpPr>
            <a:spLocks noGrp="1"/>
          </p:cNvSpPr>
          <p:nvPr>
            <p:ph type="sldNum" sz="quarter" idx="5"/>
          </p:nvPr>
        </p:nvSpPr>
        <p:spPr bwMode="auto">
          <a:noFill/>
          <a:ln>
            <a:miter lim="800000"/>
            <a:headEnd/>
            <a:tailEnd/>
          </a:ln>
        </p:spPr>
        <p:txBody>
          <a:bodyPr/>
          <a:lstStyle/>
          <a:p>
            <a:fld id="{C450405A-CB23-4447-9EEC-0EAC20617C06}" type="slidenum">
              <a:rPr lang="en-US" smtClean="0">
                <a:solidFill>
                  <a:prstClr val="black"/>
                </a:solidFill>
              </a:rPr>
              <a:pPr/>
              <a:t>28</a:t>
            </a:fld>
            <a:endParaRPr lang="en-US" dirty="0" smtClean="0">
              <a:solidFill>
                <a:prstClr val="black"/>
              </a:solidFill>
            </a:endParaRPr>
          </a:p>
        </p:txBody>
      </p:sp>
    </p:spTree>
    <p:extLst>
      <p:ext uri="{BB962C8B-B14F-4D97-AF65-F5344CB8AC3E}">
        <p14:creationId xmlns:p14="http://schemas.microsoft.com/office/powerpoint/2010/main" val="2896436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a:lstStyle/>
          <a:p>
            <a:pPr>
              <a:lnSpc>
                <a:spcPct val="90000"/>
              </a:lnSpc>
            </a:pPr>
            <a:r>
              <a:rPr lang="en-US" dirty="0" smtClean="0">
                <a:ea typeface="ＭＳ Ｐゴシック" charset="-128"/>
              </a:rPr>
              <a:t>Please</a:t>
            </a:r>
            <a:r>
              <a:rPr lang="en-US" baseline="0" dirty="0" smtClean="0">
                <a:ea typeface="ＭＳ Ｐゴシック" charset="-128"/>
              </a:rPr>
              <a:t> use the slide construction guidelines included on the next slide within your presentation.</a:t>
            </a:r>
            <a:endParaRPr lang="en-US" dirty="0" smtClean="0">
              <a:ea typeface="ＭＳ Ｐゴシック" charset="-128"/>
            </a:endParaRPr>
          </a:p>
          <a:p>
            <a:pPr>
              <a:lnSpc>
                <a:spcPct val="90000"/>
              </a:lnSpc>
            </a:pPr>
            <a:endParaRPr lang="en-US" dirty="0" smtClean="0">
              <a:ea typeface="ＭＳ Ｐゴシック" charset="-128"/>
            </a:endParaRPr>
          </a:p>
        </p:txBody>
      </p:sp>
      <p:sp>
        <p:nvSpPr>
          <p:cNvPr id="13316" name="Slide Number Placeholder 3"/>
          <p:cNvSpPr>
            <a:spLocks noGrp="1"/>
          </p:cNvSpPr>
          <p:nvPr>
            <p:ph type="sldNum" sz="quarter" idx="5"/>
          </p:nvPr>
        </p:nvSpPr>
        <p:spPr bwMode="auto">
          <a:noFill/>
          <a:ln>
            <a:miter lim="800000"/>
            <a:headEnd/>
            <a:tailEnd/>
          </a:ln>
        </p:spPr>
        <p:txBody>
          <a:bodyPr/>
          <a:lstStyle/>
          <a:p>
            <a:fld id="{C450405A-CB23-4447-9EEC-0EAC20617C06}" type="slidenum">
              <a:rPr lang="en-US" smtClean="0">
                <a:solidFill>
                  <a:prstClr val="black"/>
                </a:solidFill>
              </a:rPr>
              <a:pPr/>
              <a:t>31</a:t>
            </a:fld>
            <a:endParaRPr lang="en-US" smtClean="0">
              <a:solidFill>
                <a:prstClr val="black"/>
              </a:solidFill>
            </a:endParaRPr>
          </a:p>
        </p:txBody>
      </p:sp>
    </p:spTree>
    <p:extLst>
      <p:ext uri="{BB962C8B-B14F-4D97-AF65-F5344CB8AC3E}">
        <p14:creationId xmlns:p14="http://schemas.microsoft.com/office/powerpoint/2010/main" val="2896436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a:lstStyle/>
          <a:p>
            <a:pPr>
              <a:lnSpc>
                <a:spcPct val="90000"/>
              </a:lnSpc>
            </a:pPr>
            <a:r>
              <a:rPr lang="en-US" dirty="0" smtClean="0">
                <a:ea typeface="ＭＳ Ｐゴシック" charset="-128"/>
              </a:rPr>
              <a:t>Please</a:t>
            </a:r>
            <a:r>
              <a:rPr lang="en-US" baseline="0" dirty="0" smtClean="0">
                <a:ea typeface="ＭＳ Ｐゴシック" charset="-128"/>
              </a:rPr>
              <a:t> use the slide construction guidelines included on the next slide within your presentation.</a:t>
            </a:r>
          </a:p>
          <a:p>
            <a:pPr>
              <a:lnSpc>
                <a:spcPct val="90000"/>
              </a:lnSpc>
            </a:pPr>
            <a:endParaRPr lang="en-US" baseline="0" dirty="0" smtClean="0">
              <a:ea typeface="ＭＳ Ｐゴシック" charset="-128"/>
            </a:endParaRPr>
          </a:p>
          <a:p>
            <a:pPr marL="342900" indent="-342900">
              <a:buFont typeface="Arial" panose="020B0604020202020204" pitchFamily="34" charset="0"/>
              <a:buChar char="•"/>
            </a:pPr>
            <a:r>
              <a:rPr lang="en-US" dirty="0" smtClean="0"/>
              <a:t>The FHIM provides the “missing logical model,” the absence of which hinders some standards individually, and the corpus of standards to which organizations must comply</a:t>
            </a:r>
          </a:p>
          <a:p>
            <a:pPr marL="342900" indent="-342900">
              <a:buFont typeface="Arial" panose="020B0604020202020204" pitchFamily="34" charset="0"/>
              <a:buChar char="•"/>
            </a:pPr>
            <a:r>
              <a:rPr lang="en-US" dirty="0" smtClean="0"/>
              <a:t>In combination with MDHT, the FHIM can generate service payloads, both at the coarse grained level (e.g., Vital Signs) and at the fine grained level (e.g., Heart Rate)</a:t>
            </a:r>
          </a:p>
          <a:p>
            <a:pPr marL="800100" lvl="1" indent="-342900">
              <a:buFont typeface="Arial" panose="020B0604020202020204" pitchFamily="34" charset="0"/>
              <a:buChar char="•"/>
            </a:pPr>
            <a:r>
              <a:rPr lang="en-US" dirty="0" smtClean="0"/>
              <a:t>Those payloads can be expressed in standard-compliant formats, e.g., a FHIR JSON instance, or an HL7 v2 message</a:t>
            </a:r>
          </a:p>
          <a:p>
            <a:pPr marL="800100" lvl="1" indent="-342900">
              <a:buFont typeface="Arial" panose="020B0604020202020204" pitchFamily="34" charset="0"/>
              <a:buChar char="•"/>
            </a:pPr>
            <a:r>
              <a:rPr lang="en-US" dirty="0" smtClean="0"/>
              <a:t>Other code can be generated, including code to test conformance of the payloads</a:t>
            </a:r>
          </a:p>
          <a:p>
            <a:pPr>
              <a:lnSpc>
                <a:spcPct val="90000"/>
              </a:lnSpc>
            </a:pPr>
            <a:endParaRPr lang="en-US" dirty="0" smtClean="0">
              <a:ea typeface="ＭＳ Ｐゴシック" charset="-128"/>
            </a:endParaRPr>
          </a:p>
          <a:p>
            <a:pPr>
              <a:lnSpc>
                <a:spcPct val="90000"/>
              </a:lnSpc>
            </a:pPr>
            <a:endParaRPr lang="en-US" dirty="0" smtClean="0">
              <a:ea typeface="ＭＳ Ｐゴシック" charset="-128"/>
            </a:endParaRPr>
          </a:p>
        </p:txBody>
      </p:sp>
      <p:sp>
        <p:nvSpPr>
          <p:cNvPr id="13316" name="Slide Number Placeholder 3"/>
          <p:cNvSpPr>
            <a:spLocks noGrp="1"/>
          </p:cNvSpPr>
          <p:nvPr>
            <p:ph type="sldNum" sz="quarter" idx="5"/>
          </p:nvPr>
        </p:nvSpPr>
        <p:spPr bwMode="auto">
          <a:noFill/>
          <a:ln>
            <a:miter lim="800000"/>
            <a:headEnd/>
            <a:tailEnd/>
          </a:ln>
        </p:spPr>
        <p:txBody>
          <a:bodyPr/>
          <a:lstStyle/>
          <a:p>
            <a:fld id="{C450405A-CB23-4447-9EEC-0EAC20617C06}" type="slidenum">
              <a:rPr lang="en-US" smtClean="0">
                <a:solidFill>
                  <a:prstClr val="black"/>
                </a:solidFill>
              </a:rPr>
              <a:pPr/>
              <a:t>32</a:t>
            </a:fld>
            <a:endParaRPr lang="en-US" smtClean="0">
              <a:solidFill>
                <a:prstClr val="black"/>
              </a:solidFill>
            </a:endParaRPr>
          </a:p>
        </p:txBody>
      </p:sp>
    </p:spTree>
    <p:extLst>
      <p:ext uri="{BB962C8B-B14F-4D97-AF65-F5344CB8AC3E}">
        <p14:creationId xmlns:p14="http://schemas.microsoft.com/office/powerpoint/2010/main" val="2896436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How can we use an integration of Shared Logical Model implementation of SNOMED + LOINC + </a:t>
            </a:r>
            <a:r>
              <a:rPr lang="en-US" sz="1200" kern="1200" dirty="0" err="1" smtClean="0">
                <a:solidFill>
                  <a:schemeClr val="tx1"/>
                </a:solidFill>
                <a:effectLst/>
                <a:latin typeface="+mn-lt"/>
                <a:ea typeface="+mn-ea"/>
                <a:cs typeface="+mn-cs"/>
              </a:rPr>
              <a:t>RxNorm</a:t>
            </a:r>
            <a:r>
              <a:rPr lang="en-US" sz="1200" kern="1200" dirty="0" smtClean="0">
                <a:solidFill>
                  <a:schemeClr val="tx1"/>
                </a:solidFill>
                <a:effectLst/>
                <a:latin typeface="+mn-lt"/>
                <a:ea typeface="+mn-ea"/>
                <a:cs typeface="+mn-cs"/>
              </a:rPr>
              <a:t> as a foundation for FHIM, CIMI, and FHIR so that we can simplify our implementations, yet attain significant interoperability?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Stay tuned... </a:t>
            </a:r>
          </a:p>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677560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Deloitte HQ in Rosslyn, VA</a:t>
            </a:r>
            <a:endParaRPr lang="en-US" dirty="0"/>
          </a:p>
        </p:txBody>
      </p:sp>
      <p:sp>
        <p:nvSpPr>
          <p:cNvPr id="4" name="Slide Number Placeholder 3"/>
          <p:cNvSpPr>
            <a:spLocks noGrp="1"/>
          </p:cNvSpPr>
          <p:nvPr>
            <p:ph type="sldNum" sz="quarter" idx="10"/>
          </p:nvPr>
        </p:nvSpPr>
        <p:spPr/>
        <p:txBody>
          <a:bodyPr/>
          <a:lstStyle/>
          <a:p>
            <a:fld id="{2919155F-A903-4720-9403-2BDD9FDE722F}" type="slidenum">
              <a:rPr lang="en-US" smtClean="0"/>
              <a:t>39</a:t>
            </a:fld>
            <a:endParaRPr lang="en-US"/>
          </a:p>
        </p:txBody>
      </p:sp>
    </p:spTree>
    <p:extLst>
      <p:ext uri="{BB962C8B-B14F-4D97-AF65-F5344CB8AC3E}">
        <p14:creationId xmlns:p14="http://schemas.microsoft.com/office/powerpoint/2010/main" val="1242350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FHA partners with more than </a:t>
            </a:r>
            <a:r>
              <a:rPr lang="en-US" sz="1200" b="1" u="sng" dirty="0" smtClean="0"/>
              <a:t>20 federal agencies </a:t>
            </a:r>
            <a:r>
              <a:rPr lang="en-US" sz="1200" dirty="0" smtClean="0"/>
              <a:t>including the Department of Health and Human Services, Department of Defense, Centers for Medicare &amp; Medicaid Services, Department of Veterans’ Affairs, Social Security Administration and Indian Health Services</a:t>
            </a:r>
          </a:p>
          <a:p>
            <a:endParaRPr lang="en-US" dirty="0"/>
          </a:p>
        </p:txBody>
      </p:sp>
      <p:sp>
        <p:nvSpPr>
          <p:cNvPr id="4" name="Slide Number Placeholder 3"/>
          <p:cNvSpPr>
            <a:spLocks noGrp="1"/>
          </p:cNvSpPr>
          <p:nvPr>
            <p:ph type="sldNum" sz="quarter" idx="10"/>
          </p:nvPr>
        </p:nvSpPr>
        <p:spPr/>
        <p:txBody>
          <a:bodyPr/>
          <a:lstStyle/>
          <a:p>
            <a:fld id="{2919155F-A903-4720-9403-2BDD9FDE722F}" type="slidenum">
              <a:rPr lang="en-US" smtClean="0"/>
              <a:t>7</a:t>
            </a:fld>
            <a:endParaRPr lang="en-US" dirty="0"/>
          </a:p>
        </p:txBody>
      </p:sp>
    </p:spTree>
    <p:extLst>
      <p:ext uri="{BB962C8B-B14F-4D97-AF65-F5344CB8AC3E}">
        <p14:creationId xmlns:p14="http://schemas.microsoft.com/office/powerpoint/2010/main" val="2693009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ea typeface="ＭＳ Ｐゴシック"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Med</a:t>
            </a:r>
            <a:r>
              <a:rPr lang="en-US" altLang="en-US" sz="1600" i="1" dirty="0" smtClean="0">
                <a:solidFill>
                  <a:srgbClr val="246AA2"/>
                </a:solidFill>
                <a:cs typeface="Arial" charset="0"/>
              </a:rPr>
              <a:t>, </a:t>
            </a:r>
            <a:r>
              <a:rPr lang="en-US" altLang="en-US" sz="1200" i="1" dirty="0" smtClean="0">
                <a:solidFill>
                  <a:srgbClr val="000000"/>
                </a:solidFill>
                <a:cs typeface="Arial" charset="0"/>
              </a:rPr>
              <a:t>e.g. </a:t>
            </a:r>
            <a:r>
              <a:rPr lang="en-US" altLang="en-US" sz="1200" i="1" dirty="0" err="1" smtClean="0">
                <a:solidFill>
                  <a:srgbClr val="000000"/>
                </a:solidFill>
                <a:cs typeface="Arial" charset="0"/>
              </a:rPr>
              <a:t>MedVA</a:t>
            </a:r>
            <a:r>
              <a:rPr lang="en-US" altLang="en-US" sz="1200" i="1" dirty="0" smtClean="0">
                <a:solidFill>
                  <a:srgbClr val="000000"/>
                </a:solidFill>
                <a:cs typeface="Arial" charset="0"/>
              </a:rPr>
              <a:t>, MIHIN, UPMC </a:t>
            </a:r>
            <a:endParaRPr lang="en-US" alt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2682335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2682335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 support for multiple versions</a:t>
            </a:r>
            <a:r>
              <a:rPr lang="en-US" baseline="0" dirty="0" smtClean="0"/>
              <a:t> of the specifications</a:t>
            </a:r>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682335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8E479E98-E87A-4AEE-BF2F-DFCEA503FF24}" type="slidenum">
              <a:rPr lang="en-US" altLang="en-US" sz="1200" smtClean="0">
                <a:solidFill>
                  <a:prstClr val="black"/>
                </a:solidFill>
              </a:rPr>
              <a:pPr/>
              <a:t>49</a:t>
            </a:fld>
            <a:endParaRPr lang="en-US" altLang="en-US" sz="1200" smtClean="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438327-1EFA-8740-B14D-411C9960B5D7}"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1008900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For signing up – email us at federal.health@hhs.gov</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Weekly Bulletin: for federal partners</a:t>
            </a:r>
          </a:p>
          <a:p>
            <a:endParaRPr lang="en-US" dirty="0"/>
          </a:p>
        </p:txBody>
      </p:sp>
      <p:sp>
        <p:nvSpPr>
          <p:cNvPr id="4" name="Slide Number Placeholder 3"/>
          <p:cNvSpPr>
            <a:spLocks noGrp="1"/>
          </p:cNvSpPr>
          <p:nvPr>
            <p:ph type="sldNum" sz="quarter" idx="10"/>
          </p:nvPr>
        </p:nvSpPr>
        <p:spPr/>
        <p:txBody>
          <a:bodyPr/>
          <a:lstStyle/>
          <a:p>
            <a:fld id="{2919155F-A903-4720-9403-2BDD9FDE722F}" type="slidenum">
              <a:rPr lang="en-US" smtClean="0"/>
              <a:t>52</a:t>
            </a:fld>
            <a:endParaRPr lang="en-US"/>
          </a:p>
        </p:txBody>
      </p:sp>
    </p:spTree>
    <p:extLst>
      <p:ext uri="{BB962C8B-B14F-4D97-AF65-F5344CB8AC3E}">
        <p14:creationId xmlns:p14="http://schemas.microsoft.com/office/powerpoint/2010/main" val="1133582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Define elements of the federal health IT ecosystem</a:t>
            </a:r>
          </a:p>
          <a:p>
            <a:pPr marL="342900" indent="-342900">
              <a:buFont typeface="Arial" panose="020B0604020202020204" pitchFamily="34" charset="0"/>
              <a:buChar char="•"/>
            </a:pPr>
            <a:r>
              <a:rPr lang="en-US" dirty="0" smtClean="0"/>
              <a:t>Coordinate a federal voice for health IT</a:t>
            </a:r>
          </a:p>
          <a:p>
            <a:pPr marL="342900" indent="-342900">
              <a:buFont typeface="Arial" panose="020B0604020202020204" pitchFamily="34" charset="0"/>
              <a:buChar char="•"/>
            </a:pPr>
            <a:r>
              <a:rPr lang="en-US" dirty="0" smtClean="0"/>
              <a:t>Convene federal experts in the identification and resolution of common business &amp; technical Health IT problems</a:t>
            </a:r>
          </a:p>
          <a:p>
            <a:pPr marL="342900" indent="-342900">
              <a:buFont typeface="Arial" panose="020B0604020202020204" pitchFamily="34" charset="0"/>
              <a:buChar char="•"/>
            </a:pPr>
            <a:r>
              <a:rPr lang="en-US" dirty="0" smtClean="0"/>
              <a:t>Collaborate with federal partners to define outcome-based solutions based on interoperability metrics</a:t>
            </a:r>
          </a:p>
          <a:p>
            <a:pPr marL="342900" indent="-342900">
              <a:buFont typeface="Arial" panose="020B0604020202020204" pitchFamily="34" charset="0"/>
              <a:buChar char="•"/>
            </a:pPr>
            <a:r>
              <a:rPr lang="en-US" dirty="0" smtClean="0"/>
              <a:t>Communicate elements of the federal health IT ecosystem</a:t>
            </a:r>
          </a:p>
          <a:p>
            <a:pPr marL="342900" indent="-342900">
              <a:buFont typeface="Arial" panose="020B0604020202020204" pitchFamily="34" charset="0"/>
              <a:buChar char="•"/>
            </a:pPr>
            <a:r>
              <a:rPr lang="en-US" dirty="0" smtClean="0"/>
              <a:t>Support federal partner priorities and promote success stories with communications and outreach</a:t>
            </a:r>
          </a:p>
          <a:p>
            <a:pPr marL="342900" indent="-342900">
              <a:buFont typeface="Arial" panose="020B0604020202020204" pitchFamily="34" charset="0"/>
              <a:buChar char="•"/>
            </a:pPr>
            <a:endParaRPr lang="en-US" dirty="0" smtClean="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2919155F-A903-4720-9403-2BDD9FDE722F}" type="slidenum">
              <a:rPr lang="en-US" smtClean="0"/>
              <a:t>8</a:t>
            </a:fld>
            <a:endParaRPr lang="en-US" dirty="0"/>
          </a:p>
        </p:txBody>
      </p:sp>
    </p:spTree>
    <p:extLst>
      <p:ext uri="{BB962C8B-B14F-4D97-AF65-F5344CB8AC3E}">
        <p14:creationId xmlns:p14="http://schemas.microsoft.com/office/powerpoint/2010/main" val="3499518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9155F-A903-4720-9403-2BDD9FDE722F}" type="slidenum">
              <a:rPr lang="en-US" smtClean="0"/>
              <a:t>10</a:t>
            </a:fld>
            <a:endParaRPr lang="en-US" dirty="0"/>
          </a:p>
        </p:txBody>
      </p:sp>
    </p:spTree>
    <p:extLst>
      <p:ext uri="{BB962C8B-B14F-4D97-AF65-F5344CB8AC3E}">
        <p14:creationId xmlns:p14="http://schemas.microsoft.com/office/powerpoint/2010/main" val="3459342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9155F-A903-4720-9403-2BDD9FDE722F}" type="slidenum">
              <a:rPr lang="en-US" smtClean="0"/>
              <a:t>11</a:t>
            </a:fld>
            <a:endParaRPr lang="en-US" dirty="0"/>
          </a:p>
        </p:txBody>
      </p:sp>
    </p:spTree>
    <p:extLst>
      <p:ext uri="{BB962C8B-B14F-4D97-AF65-F5344CB8AC3E}">
        <p14:creationId xmlns:p14="http://schemas.microsoft.com/office/powerpoint/2010/main" val="540885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NIEM:</a:t>
            </a:r>
            <a:r>
              <a:rPr lang="en-US" baseline="0" dirty="0" smtClean="0"/>
              <a:t> National Information Exchange Model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sz="1200" dirty="0" smtClean="0"/>
              <a:t>Widely used across the federal, state, and local governments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r>
              <a:rPr lang="en-US" sz="1200" kern="1200" dirty="0" smtClean="0">
                <a:solidFill>
                  <a:schemeClr val="tx1"/>
                </a:solidFill>
                <a:effectLst/>
                <a:latin typeface="+mn-lt"/>
                <a:ea typeface="+mn-ea"/>
                <a:cs typeface="+mn-cs"/>
              </a:rPr>
              <a:t>The National Information Exchange Model (NIEM) is a community-driven, standards-based approach to exchanging information. Currently, NIEM exchanges are being developed to allow for a more efficient and consistent method of sharing important public health and safety information, representing a significant first step in the development of a borderless network of information exchange between the U.S., Canada, and Mexico. As of 2015, FHA is new NIEM Health Domain Steward and will receive NIEM community use cases with healthcare components requiring FHA/FHIM guidance.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2919155F-A903-4720-9403-2BDD9FDE722F}" type="slidenum">
              <a:rPr lang="en-US" smtClean="0"/>
              <a:t>12</a:t>
            </a:fld>
            <a:endParaRPr lang="en-US" dirty="0"/>
          </a:p>
        </p:txBody>
      </p:sp>
    </p:spTree>
    <p:extLst>
      <p:ext uri="{BB962C8B-B14F-4D97-AF65-F5344CB8AC3E}">
        <p14:creationId xmlns:p14="http://schemas.microsoft.com/office/powerpoint/2010/main" val="3543987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Next steps for FHA include:</a:t>
            </a:r>
          </a:p>
          <a:p>
            <a:pPr lvl="0"/>
            <a:r>
              <a:rPr lang="en-US" sz="1200" kern="1200" dirty="0" smtClean="0">
                <a:solidFill>
                  <a:schemeClr val="tx1"/>
                </a:solidFill>
                <a:effectLst/>
                <a:latin typeface="+mn-lt"/>
                <a:ea typeface="+mn-ea"/>
                <a:cs typeface="+mn-cs"/>
              </a:rPr>
              <a:t>Compiling inputs as they are submitted</a:t>
            </a:r>
          </a:p>
          <a:p>
            <a:pPr lvl="0"/>
            <a:r>
              <a:rPr lang="en-US" sz="1200" kern="1200" dirty="0" smtClean="0">
                <a:solidFill>
                  <a:schemeClr val="tx1"/>
                </a:solidFill>
                <a:effectLst/>
                <a:latin typeface="+mn-lt"/>
                <a:ea typeface="+mn-ea"/>
                <a:cs typeface="+mn-cs"/>
              </a:rPr>
              <a:t>Developing additional analysis based on submissions from federal partner agencies</a:t>
            </a:r>
          </a:p>
          <a:p>
            <a:pPr lvl="0"/>
            <a:r>
              <a:rPr lang="en-US" sz="1200" kern="1200" dirty="0" smtClean="0">
                <a:solidFill>
                  <a:schemeClr val="tx1"/>
                </a:solidFill>
                <a:effectLst/>
                <a:latin typeface="+mn-lt"/>
                <a:ea typeface="+mn-ea"/>
                <a:cs typeface="+mn-cs"/>
              </a:rPr>
              <a:t>Developing agency specific reports for the next group of partner agencies</a:t>
            </a:r>
          </a:p>
          <a:p>
            <a:pPr lvl="0"/>
            <a:r>
              <a:rPr lang="en-US" sz="1200" kern="1200" dirty="0" smtClean="0">
                <a:solidFill>
                  <a:schemeClr val="tx1"/>
                </a:solidFill>
                <a:effectLst/>
                <a:latin typeface="+mn-lt"/>
                <a:ea typeface="+mn-ea"/>
                <a:cs typeface="+mn-cs"/>
              </a:rPr>
              <a:t>Identifying the next set of partner agencies to send data call  </a:t>
            </a:r>
          </a:p>
          <a:p>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919155F-A903-4720-9403-2BDD9FDE722F}" type="slidenum">
              <a:rPr lang="en-US" smtClean="0"/>
              <a:t>13</a:t>
            </a:fld>
            <a:endParaRPr lang="en-US" dirty="0"/>
          </a:p>
        </p:txBody>
      </p:sp>
    </p:spTree>
    <p:extLst>
      <p:ext uri="{BB962C8B-B14F-4D97-AF65-F5344CB8AC3E}">
        <p14:creationId xmlns:p14="http://schemas.microsoft.com/office/powerpoint/2010/main" val="3543987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9155F-A903-4720-9403-2BDD9FDE722F}" type="slidenum">
              <a:rPr lang="en-US" smtClean="0"/>
              <a:t>15</a:t>
            </a:fld>
            <a:endParaRPr lang="en-US" dirty="0"/>
          </a:p>
        </p:txBody>
      </p:sp>
    </p:spTree>
    <p:extLst>
      <p:ext uri="{BB962C8B-B14F-4D97-AF65-F5344CB8AC3E}">
        <p14:creationId xmlns:p14="http://schemas.microsoft.com/office/powerpoint/2010/main" val="103909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Cross agency evaluation to identify possibilities</a:t>
            </a:r>
            <a:r>
              <a:rPr lang="en-US" baseline="0" dirty="0" smtClean="0"/>
              <a:t> to converge on agreed upon Standards, Processes, Policy, &amp; Services</a:t>
            </a:r>
            <a:endParaRPr lang="en-US" dirty="0"/>
          </a:p>
        </p:txBody>
      </p:sp>
      <p:sp>
        <p:nvSpPr>
          <p:cNvPr id="4" name="Slide Number Placeholder 3"/>
          <p:cNvSpPr>
            <a:spLocks noGrp="1"/>
          </p:cNvSpPr>
          <p:nvPr>
            <p:ph type="sldNum" sz="quarter" idx="10"/>
          </p:nvPr>
        </p:nvSpPr>
        <p:spPr/>
        <p:txBody>
          <a:bodyPr/>
          <a:lstStyle/>
          <a:p>
            <a:fld id="{2919155F-A903-4720-9403-2BDD9FDE722F}" type="slidenum">
              <a:rPr lang="en-US" smtClean="0"/>
              <a:t>16</a:t>
            </a:fld>
            <a:endParaRPr lang="en-US" dirty="0"/>
          </a:p>
        </p:txBody>
      </p:sp>
    </p:spTree>
    <p:extLst>
      <p:ext uri="{BB962C8B-B14F-4D97-AF65-F5344CB8AC3E}">
        <p14:creationId xmlns:p14="http://schemas.microsoft.com/office/powerpoint/2010/main" val="27958413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3886290" y="1753862"/>
            <a:ext cx="5257710" cy="3196465"/>
          </a:xfrm>
          <a:prstGeom prst="rect">
            <a:avLst/>
          </a:prstGeom>
          <a:solidFill>
            <a:srgbClr val="FFFFFF">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effectLst/>
            </a:endParaRPr>
          </a:p>
        </p:txBody>
      </p:sp>
      <p:sp>
        <p:nvSpPr>
          <p:cNvPr id="5" name="Footer Placeholder 4"/>
          <p:cNvSpPr>
            <a:spLocks noGrp="1"/>
          </p:cNvSpPr>
          <p:nvPr>
            <p:ph type="ftr" sz="quarter" idx="11"/>
          </p:nvPr>
        </p:nvSpPr>
        <p:spPr>
          <a:xfrm>
            <a:off x="457200" y="6356350"/>
            <a:ext cx="2895600" cy="365125"/>
          </a:xfrm>
        </p:spPr>
        <p:txBody>
          <a:bodyPr/>
          <a:lstStyle/>
          <a:p>
            <a:endParaRPr lang="en-US" dirty="0"/>
          </a:p>
        </p:txBody>
      </p:sp>
      <p:sp>
        <p:nvSpPr>
          <p:cNvPr id="2" name="Title 1"/>
          <p:cNvSpPr>
            <a:spLocks noGrp="1"/>
          </p:cNvSpPr>
          <p:nvPr>
            <p:ph type="ctrTitle"/>
          </p:nvPr>
        </p:nvSpPr>
        <p:spPr>
          <a:xfrm>
            <a:off x="4170958" y="1988741"/>
            <a:ext cx="4688374" cy="1470025"/>
          </a:xfrm>
        </p:spPr>
        <p:txBody>
          <a:bodyPr lIns="91440" rIns="91440" anchor="t">
            <a:noAutofit/>
          </a:bodyPr>
          <a:lstStyle>
            <a:lvl1pPr algn="l">
              <a:defRPr sz="3200" b="1">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170958" y="3468394"/>
            <a:ext cx="4688374" cy="801295"/>
          </a:xfrm>
        </p:spPr>
        <p:txBody>
          <a:bodyPr anchor="t">
            <a:normAutofit/>
          </a:bodyPr>
          <a:lstStyle>
            <a:lvl1pPr marL="0" indent="0" algn="l">
              <a:buNone/>
              <a:defRPr sz="1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Text Placeholder 9"/>
          <p:cNvSpPr>
            <a:spLocks noGrp="1"/>
          </p:cNvSpPr>
          <p:nvPr>
            <p:ph type="body" sz="quarter" idx="12"/>
          </p:nvPr>
        </p:nvSpPr>
        <p:spPr>
          <a:xfrm>
            <a:off x="4170363" y="4279719"/>
            <a:ext cx="4689475" cy="452437"/>
          </a:xfrm>
        </p:spPr>
        <p:txBody>
          <a:bodyPr>
            <a:normAutofit/>
          </a:bodyPr>
          <a:lstStyle>
            <a:lvl1pPr marL="0" indent="0">
              <a:buNone/>
              <a:defRPr sz="1600" b="1"/>
            </a:lvl1pPr>
          </a:lstStyle>
          <a:p>
            <a:pPr lvl="0"/>
            <a:r>
              <a:rPr lang="en-US" smtClean="0"/>
              <a:t>Click to edit Master text styles</a:t>
            </a:r>
          </a:p>
        </p:txBody>
      </p:sp>
    </p:spTree>
    <p:extLst>
      <p:ext uri="{BB962C8B-B14F-4D97-AF65-F5344CB8AC3E}">
        <p14:creationId xmlns:p14="http://schemas.microsoft.com/office/powerpoint/2010/main" val="1535266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D9B6757-2B2E-43A4-8BB7-4D3604ADD50D}" type="datetime4">
              <a:rPr lang="en-US" smtClean="0"/>
              <a:t>June 3, 2016</a:t>
            </a:fld>
            <a:endParaRPr lang="en-US"/>
          </a:p>
        </p:txBody>
      </p:sp>
      <p:sp>
        <p:nvSpPr>
          <p:cNvPr id="6" name="Footer Placeholder 5"/>
          <p:cNvSpPr>
            <a:spLocks noGrp="1"/>
          </p:cNvSpPr>
          <p:nvPr>
            <p:ph type="ftr" sz="quarter" idx="11"/>
          </p:nvPr>
        </p:nvSpPr>
        <p:spPr>
          <a:xfrm>
            <a:off x="3124200" y="6356350"/>
            <a:ext cx="5562600" cy="365125"/>
          </a:xfrm>
        </p:spPr>
        <p:txBody>
          <a:bodyPr/>
          <a:lstStyle/>
          <a:p>
            <a:endParaRPr lang="en-US"/>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3"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smtClean="0"/>
              <a:t>Click to edit Master text styles</a:t>
            </a:r>
          </a:p>
        </p:txBody>
      </p:sp>
      <p:sp>
        <p:nvSpPr>
          <p:cNvPr id="14" name="Title 16"/>
          <p:cNvSpPr>
            <a:spLocks noGrp="1"/>
          </p:cNvSpPr>
          <p:nvPr>
            <p:ph type="title"/>
          </p:nvPr>
        </p:nvSpPr>
        <p:spPr>
          <a:xfrm>
            <a:off x="457200" y="274638"/>
            <a:ext cx="6396715" cy="677894"/>
          </a:xfrm>
        </p:spPr>
        <p:txBody>
          <a:bodyPr>
            <a:normAutofit/>
          </a:bodyPr>
          <a:lstStyle>
            <a:lvl1pPr algn="r">
              <a:defRPr sz="3200" b="1"/>
            </a:lvl1pPr>
          </a:lstStyle>
          <a:p>
            <a:r>
              <a:rPr lang="en-US" smtClean="0"/>
              <a:t>Click to edit Master title style</a:t>
            </a:r>
            <a:endParaRPr lang="en-US" dirty="0"/>
          </a:p>
        </p:txBody>
      </p:sp>
      <p:pic>
        <p:nvPicPr>
          <p:cNvPr id="15" name="Picture 14"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Content Placeholder 2"/>
          <p:cNvSpPr>
            <a:spLocks noGrp="1"/>
          </p:cNvSpPr>
          <p:nvPr>
            <p:ph sz="half" idx="1"/>
          </p:nvPr>
        </p:nvSpPr>
        <p:spPr>
          <a:xfrm>
            <a:off x="457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Content Placeholder 2"/>
          <p:cNvSpPr>
            <a:spLocks noGrp="1"/>
          </p:cNvSpPr>
          <p:nvPr>
            <p:ph sz="half" idx="14"/>
          </p:nvPr>
        </p:nvSpPr>
        <p:spPr>
          <a:xfrm>
            <a:off x="4648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9" name="Straight Connector 18"/>
          <p:cNvCxnSpPr/>
          <p:nvPr userDrawn="1"/>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06063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CBE3970-0AA6-4E00-9858-BF4FE47FB68A}" type="datetime4">
              <a:rPr lang="en-US" smtClean="0"/>
              <a:t>June 3, 2016</a:t>
            </a:fld>
            <a:endParaRPr lang="en-US"/>
          </a:p>
        </p:txBody>
      </p:sp>
      <p:sp>
        <p:nvSpPr>
          <p:cNvPr id="6" name="Footer Placeholder 5"/>
          <p:cNvSpPr>
            <a:spLocks noGrp="1"/>
          </p:cNvSpPr>
          <p:nvPr>
            <p:ph type="ftr" sz="quarter" idx="11"/>
          </p:nvPr>
        </p:nvSpPr>
        <p:spPr>
          <a:xfrm>
            <a:off x="3124200" y="6356350"/>
            <a:ext cx="5562600" cy="365125"/>
          </a:xfrm>
        </p:spPr>
        <p:txBody>
          <a:bodyPr/>
          <a:lstStyle/>
          <a:p>
            <a:endParaRPr lang="en-US"/>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2" name="Content Placeholder 2"/>
          <p:cNvSpPr>
            <a:spLocks noGrp="1"/>
          </p:cNvSpPr>
          <p:nvPr>
            <p:ph sz="half" idx="14"/>
          </p:nvPr>
        </p:nvSpPr>
        <p:spPr>
          <a:xfrm>
            <a:off x="4648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itle 16"/>
          <p:cNvSpPr>
            <a:spLocks noGrp="1"/>
          </p:cNvSpPr>
          <p:nvPr>
            <p:ph type="title"/>
          </p:nvPr>
        </p:nvSpPr>
        <p:spPr>
          <a:xfrm>
            <a:off x="457200" y="274638"/>
            <a:ext cx="6396715" cy="677894"/>
          </a:xfrm>
        </p:spPr>
        <p:txBody>
          <a:bodyPr>
            <a:normAutofit/>
          </a:bodyPr>
          <a:lstStyle>
            <a:lvl1pPr algn="r">
              <a:defRPr sz="3200" b="1"/>
            </a:lvl1pPr>
          </a:lstStyle>
          <a:p>
            <a:r>
              <a:rPr lang="en-US" smtClean="0"/>
              <a:t>Click to edit Master title style</a:t>
            </a:r>
            <a:endParaRPr lang="en-US" dirty="0"/>
          </a:p>
        </p:txBody>
      </p:sp>
      <p:pic>
        <p:nvPicPr>
          <p:cNvPr id="15" name="Picture 14"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0" name="Rectangle 9"/>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9664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Text Placeholder 4"/>
          <p:cNvSpPr>
            <a:spLocks noGrp="1"/>
          </p:cNvSpPr>
          <p:nvPr>
            <p:ph type="body" sz="quarter" idx="14"/>
          </p:nvPr>
        </p:nvSpPr>
        <p:spPr>
          <a:xfrm>
            <a:off x="455613" y="1475496"/>
            <a:ext cx="3998544"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BC8660B-54B4-43F6-9200-D23567D56B24}" type="datetime4">
              <a:rPr lang="en-US" smtClean="0"/>
              <a:t>June 3, 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059506-D6B1-B842-AAB5-13291BE98BD7}" type="slidenum">
              <a:rPr lang="en-US" smtClean="0"/>
              <a:t>‹#›</a:t>
            </a:fld>
            <a:endParaRPr lang="en-US"/>
          </a:p>
        </p:txBody>
      </p:sp>
      <p:sp>
        <p:nvSpPr>
          <p:cNvPr id="14" name="Content Placeholder 2"/>
          <p:cNvSpPr>
            <a:spLocks noGrp="1"/>
          </p:cNvSpPr>
          <p:nvPr>
            <p:ph sz="half" idx="1"/>
          </p:nvPr>
        </p:nvSpPr>
        <p:spPr>
          <a:xfrm>
            <a:off x="457199" y="2115258"/>
            <a:ext cx="3996911"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smtClean="0"/>
              <a:t>Click to edit Master text styles</a:t>
            </a:r>
          </a:p>
        </p:txBody>
      </p:sp>
      <p:sp>
        <p:nvSpPr>
          <p:cNvPr id="17" name="Title 16"/>
          <p:cNvSpPr>
            <a:spLocks noGrp="1"/>
          </p:cNvSpPr>
          <p:nvPr>
            <p:ph type="title"/>
          </p:nvPr>
        </p:nvSpPr>
        <p:spPr>
          <a:xfrm>
            <a:off x="457200" y="274638"/>
            <a:ext cx="6396715" cy="677894"/>
          </a:xfrm>
        </p:spPr>
        <p:txBody>
          <a:bodyPr>
            <a:normAutofit/>
          </a:bodyPr>
          <a:lstStyle>
            <a:lvl1pPr algn="r">
              <a:defRPr sz="3200" b="1"/>
            </a:lvl1pPr>
          </a:lstStyle>
          <a:p>
            <a:r>
              <a:rPr lang="en-US" smtClean="0"/>
              <a:t>Click to edit Master title style</a:t>
            </a:r>
            <a:endParaRPr lang="en-US" dirty="0"/>
          </a:p>
        </p:txBody>
      </p:sp>
      <p:pic>
        <p:nvPicPr>
          <p:cNvPr id="18" name="Picture 17"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9" name="Text Placeholder 4"/>
          <p:cNvSpPr>
            <a:spLocks noGrp="1"/>
          </p:cNvSpPr>
          <p:nvPr>
            <p:ph type="body" sz="quarter" idx="15"/>
          </p:nvPr>
        </p:nvSpPr>
        <p:spPr>
          <a:xfrm>
            <a:off x="4685921" y="1475496"/>
            <a:ext cx="4000879"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Content Placeholder 2"/>
          <p:cNvSpPr>
            <a:spLocks noGrp="1"/>
          </p:cNvSpPr>
          <p:nvPr>
            <p:ph sz="half" idx="16"/>
          </p:nvPr>
        </p:nvSpPr>
        <p:spPr>
          <a:xfrm>
            <a:off x="4687555" y="2115258"/>
            <a:ext cx="3999245"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22" name="Straight Connector 21"/>
          <p:cNvCxnSpPr/>
          <p:nvPr userDrawn="1"/>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95489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Text Placeholder 4"/>
          <p:cNvSpPr>
            <a:spLocks noGrp="1"/>
          </p:cNvSpPr>
          <p:nvPr>
            <p:ph type="body" sz="quarter" idx="14"/>
          </p:nvPr>
        </p:nvSpPr>
        <p:spPr>
          <a:xfrm>
            <a:off x="455613" y="1475496"/>
            <a:ext cx="3998544"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60B4FE04-4845-43EC-8695-0F26C4F6FCE9}" type="datetime4">
              <a:rPr lang="en-US" smtClean="0"/>
              <a:t>June 3, 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059506-D6B1-B842-AAB5-13291BE98BD7}" type="slidenum">
              <a:rPr lang="en-US" smtClean="0"/>
              <a:t>‹#›</a:t>
            </a:fld>
            <a:endParaRPr lang="en-US"/>
          </a:p>
        </p:txBody>
      </p:sp>
      <p:sp>
        <p:nvSpPr>
          <p:cNvPr id="14" name="Content Placeholder 2"/>
          <p:cNvSpPr>
            <a:spLocks noGrp="1"/>
          </p:cNvSpPr>
          <p:nvPr>
            <p:ph sz="half" idx="1"/>
          </p:nvPr>
        </p:nvSpPr>
        <p:spPr>
          <a:xfrm>
            <a:off x="457199" y="2115258"/>
            <a:ext cx="3996911"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8" name="Picture 17"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9" name="Text Placeholder 4"/>
          <p:cNvSpPr>
            <a:spLocks noGrp="1"/>
          </p:cNvSpPr>
          <p:nvPr>
            <p:ph type="body" sz="quarter" idx="15"/>
          </p:nvPr>
        </p:nvSpPr>
        <p:spPr>
          <a:xfrm>
            <a:off x="4685921" y="1475496"/>
            <a:ext cx="4000879"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Content Placeholder 2"/>
          <p:cNvSpPr>
            <a:spLocks noGrp="1"/>
          </p:cNvSpPr>
          <p:nvPr>
            <p:ph sz="half" idx="16"/>
          </p:nvPr>
        </p:nvSpPr>
        <p:spPr>
          <a:xfrm>
            <a:off x="4687555" y="2115258"/>
            <a:ext cx="3999245"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22" name="Straight Connector 21"/>
          <p:cNvCxnSpPr/>
          <p:nvPr userDrawn="1"/>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3" name="Title 16"/>
          <p:cNvSpPr>
            <a:spLocks noGrp="1"/>
          </p:cNvSpPr>
          <p:nvPr>
            <p:ph type="title"/>
          </p:nvPr>
        </p:nvSpPr>
        <p:spPr>
          <a:xfrm>
            <a:off x="457200" y="274638"/>
            <a:ext cx="6396715" cy="677894"/>
          </a:xfrm>
        </p:spPr>
        <p:txBody>
          <a:bodyPr>
            <a:normAutofit/>
          </a:bodyPr>
          <a:lstStyle>
            <a:lvl1pPr algn="r">
              <a:defRPr sz="3200" b="1"/>
            </a:lvl1pPr>
          </a:lstStyle>
          <a:p>
            <a:r>
              <a:rPr lang="en-US" smtClean="0"/>
              <a:t>Click to edit Master title style</a:t>
            </a:r>
            <a:endParaRPr lang="en-US" dirty="0"/>
          </a:p>
        </p:txBody>
      </p:sp>
      <p:sp>
        <p:nvSpPr>
          <p:cNvPr id="15" name="Rectangle 14"/>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07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52881"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D737E29-E662-46CE-8666-862D0EC5B7CB}" type="datetime4">
              <a:rPr lang="en-US" smtClean="0"/>
              <a:t>June 3, 2016</a:t>
            </a:fld>
            <a:endParaRPr lang="en-US"/>
          </a:p>
        </p:txBody>
      </p:sp>
      <p:sp>
        <p:nvSpPr>
          <p:cNvPr id="6" name="Footer Placeholder 5"/>
          <p:cNvSpPr>
            <a:spLocks noGrp="1"/>
          </p:cNvSpPr>
          <p:nvPr>
            <p:ph type="ftr" sz="quarter" idx="11"/>
          </p:nvPr>
        </p:nvSpPr>
        <p:spPr>
          <a:xfrm>
            <a:off x="3124200" y="6356350"/>
            <a:ext cx="5562600" cy="365125"/>
          </a:xfrm>
        </p:spPr>
        <p:txBody>
          <a:bodyPr/>
          <a:lstStyle/>
          <a:p>
            <a:endParaRPr lang="en-US"/>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2" name="Content Placeholder 2"/>
          <p:cNvSpPr>
            <a:spLocks noGrp="1"/>
          </p:cNvSpPr>
          <p:nvPr>
            <p:ph sz="half" idx="14"/>
          </p:nvPr>
        </p:nvSpPr>
        <p:spPr>
          <a:xfrm>
            <a:off x="6038899" y="1475496"/>
            <a:ext cx="2633472"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5" name="Picture 14"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cxnSp>
        <p:nvCxnSpPr>
          <p:cNvPr id="11" name="Straight Connector 10"/>
          <p:cNvCxnSpPr/>
          <p:nvPr userDrawn="1"/>
        </p:nvCxnSpPr>
        <p:spPr>
          <a:xfrm>
            <a:off x="5956863"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9" name="Content Placeholder 2"/>
          <p:cNvSpPr>
            <a:spLocks noGrp="1"/>
          </p:cNvSpPr>
          <p:nvPr>
            <p:ph sz="half" idx="15"/>
          </p:nvPr>
        </p:nvSpPr>
        <p:spPr>
          <a:xfrm>
            <a:off x="473225"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20" name="Straight Connector 19"/>
          <p:cNvCxnSpPr/>
          <p:nvPr userDrawn="1"/>
        </p:nvCxnSpPr>
        <p:spPr>
          <a:xfrm>
            <a:off x="3177207"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21"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smtClean="0"/>
              <a:t>Click to edit Master text styles</a:t>
            </a:r>
          </a:p>
        </p:txBody>
      </p:sp>
      <p:sp>
        <p:nvSpPr>
          <p:cNvPr id="22" name="Title 16"/>
          <p:cNvSpPr>
            <a:spLocks noGrp="1"/>
          </p:cNvSpPr>
          <p:nvPr>
            <p:ph type="title"/>
          </p:nvPr>
        </p:nvSpPr>
        <p:spPr>
          <a:xfrm>
            <a:off x="457200" y="274638"/>
            <a:ext cx="6396715" cy="677894"/>
          </a:xfrm>
        </p:spPr>
        <p:txBody>
          <a:bodyPr>
            <a:normAutofit/>
          </a:bodyPr>
          <a:lstStyle>
            <a:lvl1pPr algn="r">
              <a:defRPr sz="3200" b="1"/>
            </a:lvl1pPr>
          </a:lstStyle>
          <a:p>
            <a:r>
              <a:rPr lang="en-US" smtClean="0"/>
              <a:t>Click to edit Master title style</a:t>
            </a:r>
            <a:endParaRPr lang="en-US" dirty="0"/>
          </a:p>
        </p:txBody>
      </p:sp>
    </p:spTree>
    <p:extLst>
      <p:ext uri="{BB962C8B-B14F-4D97-AF65-F5344CB8AC3E}">
        <p14:creationId xmlns:p14="http://schemas.microsoft.com/office/powerpoint/2010/main" val="1363120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hree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52881"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264364E-5AA8-435A-B2C4-D3562C268982}" type="datetime4">
              <a:rPr lang="en-US" smtClean="0"/>
              <a:t>June 3, 2016</a:t>
            </a:fld>
            <a:endParaRPr lang="en-US"/>
          </a:p>
        </p:txBody>
      </p:sp>
      <p:sp>
        <p:nvSpPr>
          <p:cNvPr id="6" name="Footer Placeholder 5"/>
          <p:cNvSpPr>
            <a:spLocks noGrp="1"/>
          </p:cNvSpPr>
          <p:nvPr>
            <p:ph type="ftr" sz="quarter" idx="11"/>
          </p:nvPr>
        </p:nvSpPr>
        <p:spPr>
          <a:xfrm>
            <a:off x="3124200" y="6356350"/>
            <a:ext cx="5562600" cy="365125"/>
          </a:xfrm>
        </p:spPr>
        <p:txBody>
          <a:bodyPr/>
          <a:lstStyle/>
          <a:p>
            <a:endParaRPr lang="en-US"/>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2" name="Content Placeholder 2"/>
          <p:cNvSpPr>
            <a:spLocks noGrp="1"/>
          </p:cNvSpPr>
          <p:nvPr>
            <p:ph sz="half" idx="14"/>
          </p:nvPr>
        </p:nvSpPr>
        <p:spPr>
          <a:xfrm>
            <a:off x="6038899" y="1475496"/>
            <a:ext cx="2633472"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itle 16"/>
          <p:cNvSpPr>
            <a:spLocks noGrp="1"/>
          </p:cNvSpPr>
          <p:nvPr>
            <p:ph type="title"/>
          </p:nvPr>
        </p:nvSpPr>
        <p:spPr>
          <a:xfrm>
            <a:off x="457200" y="274638"/>
            <a:ext cx="6396715" cy="677894"/>
          </a:xfrm>
        </p:spPr>
        <p:txBody>
          <a:bodyPr>
            <a:normAutofit/>
          </a:bodyPr>
          <a:lstStyle>
            <a:lvl1pPr algn="r">
              <a:defRPr sz="3200" b="1"/>
            </a:lvl1pPr>
          </a:lstStyle>
          <a:p>
            <a:r>
              <a:rPr lang="en-US" smtClean="0"/>
              <a:t>Click to edit Master title style</a:t>
            </a:r>
            <a:endParaRPr lang="en-US" dirty="0"/>
          </a:p>
        </p:txBody>
      </p:sp>
      <p:pic>
        <p:nvPicPr>
          <p:cNvPr id="15" name="Picture 14"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0" name="Rectangle 9"/>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a:off x="5956863"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9" name="Content Placeholder 2"/>
          <p:cNvSpPr>
            <a:spLocks noGrp="1"/>
          </p:cNvSpPr>
          <p:nvPr>
            <p:ph sz="half" idx="15"/>
          </p:nvPr>
        </p:nvSpPr>
        <p:spPr>
          <a:xfrm>
            <a:off x="473225"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20" name="Straight Connector 19"/>
          <p:cNvCxnSpPr/>
          <p:nvPr userDrawn="1"/>
        </p:nvCxnSpPr>
        <p:spPr>
          <a:xfrm>
            <a:off x="3177207"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82851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3E947A2-97BC-4188-923B-3EBC84A9AD71}" type="datetime4">
              <a:rPr lang="en-US" smtClean="0"/>
              <a:t>June 3, 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059506-D6B1-B842-AAB5-13291BE98BD7}" type="slidenum">
              <a:rPr lang="en-US" smtClean="0"/>
              <a:t>‹#›</a:t>
            </a:fld>
            <a:endParaRPr lang="en-US"/>
          </a:p>
        </p:txBody>
      </p:sp>
      <p:sp>
        <p:nvSpPr>
          <p:cNvPr id="6"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smtClean="0"/>
              <a:t>Click to edit Master text styles</a:t>
            </a:r>
          </a:p>
        </p:txBody>
      </p:sp>
      <p:sp>
        <p:nvSpPr>
          <p:cNvPr id="7" name="Title 16"/>
          <p:cNvSpPr>
            <a:spLocks noGrp="1"/>
          </p:cNvSpPr>
          <p:nvPr>
            <p:ph type="title"/>
          </p:nvPr>
        </p:nvSpPr>
        <p:spPr>
          <a:xfrm>
            <a:off x="457200" y="274638"/>
            <a:ext cx="6396715" cy="677894"/>
          </a:xfrm>
        </p:spPr>
        <p:txBody>
          <a:bodyPr>
            <a:normAutofit/>
          </a:bodyPr>
          <a:lstStyle>
            <a:lvl1pPr algn="r">
              <a:defRPr sz="3200" b="1"/>
            </a:lvl1pPr>
          </a:lstStyle>
          <a:p>
            <a:r>
              <a:rPr lang="en-US" smtClean="0"/>
              <a:t>Click to edit Master title style</a:t>
            </a:r>
            <a:endParaRPr lang="en-US" dirty="0"/>
          </a:p>
        </p:txBody>
      </p:sp>
      <p:pic>
        <p:nvPicPr>
          <p:cNvPr id="8" name="Picture 7"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12316661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3E8658-382B-4D1E-8BC3-A0E37BBEF34F}" type="datetime4">
              <a:rPr lang="en-US" smtClean="0"/>
              <a:t>June 3, 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059506-D6B1-B842-AAB5-13291BE98BD7}" type="slidenum">
              <a:rPr lang="en-US" smtClean="0"/>
              <a:t>‹#›</a:t>
            </a:fld>
            <a:endParaRPr lang="en-US"/>
          </a:p>
        </p:txBody>
      </p:sp>
      <p:sp>
        <p:nvSpPr>
          <p:cNvPr id="7" name="Title 16"/>
          <p:cNvSpPr>
            <a:spLocks noGrp="1"/>
          </p:cNvSpPr>
          <p:nvPr>
            <p:ph type="title"/>
          </p:nvPr>
        </p:nvSpPr>
        <p:spPr>
          <a:xfrm>
            <a:off x="457200" y="274638"/>
            <a:ext cx="6396715" cy="677894"/>
          </a:xfrm>
        </p:spPr>
        <p:txBody>
          <a:bodyPr>
            <a:normAutofit/>
          </a:bodyPr>
          <a:lstStyle>
            <a:lvl1pPr algn="r">
              <a:defRPr sz="3200" b="1"/>
            </a:lvl1pPr>
          </a:lstStyle>
          <a:p>
            <a:r>
              <a:rPr lang="en-US" smtClean="0"/>
              <a:t>Click to edit Master title style</a:t>
            </a:r>
            <a:endParaRPr lang="en-US" dirty="0"/>
          </a:p>
        </p:txBody>
      </p:sp>
      <p:pic>
        <p:nvPicPr>
          <p:cNvPr id="8" name="Picture 7"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9" name="Rectangle 8"/>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2396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20025A-9A25-4C6D-96A2-481D377C08E4}" type="datetime4">
              <a:rPr lang="en-US" smtClean="0"/>
              <a:t>June 3, 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059506-D6B1-B842-AAB5-13291BE98BD7}" type="slidenum">
              <a:rPr lang="en-US" smtClean="0"/>
              <a:t>‹#›</a:t>
            </a:fld>
            <a:endParaRPr lang="en-US"/>
          </a:p>
        </p:txBody>
      </p:sp>
      <p:pic>
        <p:nvPicPr>
          <p:cNvPr id="5" name="Picture 4"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853211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w/Subtitl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Content Placeholder 2"/>
          <p:cNvSpPr>
            <a:spLocks noGrp="1"/>
          </p:cNvSpPr>
          <p:nvPr>
            <p:ph idx="13"/>
          </p:nvPr>
        </p:nvSpPr>
        <p:spPr>
          <a:xfrm>
            <a:off x="3660401" y="1475496"/>
            <a:ext cx="5026399"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388441"/>
            <a:ext cx="3008313" cy="36130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8D8D37-02C1-4844-9AAF-E5B4BE1F84EB}" type="datetime4">
              <a:rPr lang="en-US" smtClean="0"/>
              <a:t>June 3, 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9" name="Text Placeholder 4"/>
          <p:cNvSpPr>
            <a:spLocks noGrp="1"/>
          </p:cNvSpPr>
          <p:nvPr>
            <p:ph type="body" sz="quarter" idx="14"/>
          </p:nvPr>
        </p:nvSpPr>
        <p:spPr>
          <a:xfrm>
            <a:off x="457200" y="1475496"/>
            <a:ext cx="3008313" cy="912946"/>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15"/>
          <p:cNvSpPr>
            <a:spLocks noGrp="1"/>
          </p:cNvSpPr>
          <p:nvPr>
            <p:ph type="body" sz="quarter" idx="15"/>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smtClean="0"/>
              <a:t>Click to edit Master text styles</a:t>
            </a:r>
          </a:p>
        </p:txBody>
      </p:sp>
      <p:sp>
        <p:nvSpPr>
          <p:cNvPr id="11" name="Title 16"/>
          <p:cNvSpPr>
            <a:spLocks noGrp="1"/>
          </p:cNvSpPr>
          <p:nvPr>
            <p:ph type="title"/>
          </p:nvPr>
        </p:nvSpPr>
        <p:spPr>
          <a:xfrm>
            <a:off x="457200" y="274638"/>
            <a:ext cx="6396715" cy="677894"/>
          </a:xfrm>
        </p:spPr>
        <p:txBody>
          <a:bodyPr>
            <a:normAutofit/>
          </a:bodyPr>
          <a:lstStyle>
            <a:lvl1pPr algn="r">
              <a:defRPr sz="3200" b="1"/>
            </a:lvl1pPr>
          </a:lstStyle>
          <a:p>
            <a:r>
              <a:rPr lang="en-US" smtClean="0"/>
              <a:t>Click to edit Master title style</a:t>
            </a:r>
            <a:endParaRPr lang="en-US" dirty="0"/>
          </a:p>
        </p:txBody>
      </p:sp>
      <p:pic>
        <p:nvPicPr>
          <p:cNvPr id="12" name="Picture 11"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cxnSp>
        <p:nvCxnSpPr>
          <p:cNvPr id="14" name="Straight Connector 13"/>
          <p:cNvCxnSpPr/>
          <p:nvPr userDrawn="1"/>
        </p:nvCxnSpPr>
        <p:spPr>
          <a:xfrm>
            <a:off x="3560065"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02423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ive 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2763819"/>
            <a:ext cx="5257710" cy="3196465"/>
          </a:xfrm>
          <a:prstGeom prst="rect">
            <a:avLst/>
          </a:prstGeom>
          <a:solidFill>
            <a:srgbClr val="FFFFF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effectLst/>
            </a:endParaRPr>
          </a:p>
        </p:txBody>
      </p:sp>
      <p:sp>
        <p:nvSpPr>
          <p:cNvPr id="5" name="Footer Placeholder 4"/>
          <p:cNvSpPr>
            <a:spLocks noGrp="1"/>
          </p:cNvSpPr>
          <p:nvPr>
            <p:ph type="ftr" sz="quarter" idx="11"/>
          </p:nvPr>
        </p:nvSpPr>
        <p:spPr>
          <a:xfrm>
            <a:off x="457200" y="6356350"/>
            <a:ext cx="2895600" cy="365125"/>
          </a:xfrm>
        </p:spPr>
        <p:txBody>
          <a:bodyPr/>
          <a:lstStyle/>
          <a:p>
            <a:endParaRPr lang="en-US" dirty="0"/>
          </a:p>
        </p:txBody>
      </p:sp>
      <p:sp>
        <p:nvSpPr>
          <p:cNvPr id="2" name="Title 1"/>
          <p:cNvSpPr>
            <a:spLocks noGrp="1"/>
          </p:cNvSpPr>
          <p:nvPr>
            <p:ph type="ctrTitle"/>
          </p:nvPr>
        </p:nvSpPr>
        <p:spPr>
          <a:xfrm>
            <a:off x="284668" y="3044799"/>
            <a:ext cx="4688374" cy="1470025"/>
          </a:xfrm>
        </p:spPr>
        <p:txBody>
          <a:bodyPr lIns="91440" rIns="91440" anchor="t">
            <a:noAutofit/>
          </a:bodyPr>
          <a:lstStyle>
            <a:lvl1pPr algn="l">
              <a:defRPr sz="3200" b="1">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84668" y="4524452"/>
            <a:ext cx="4688374" cy="801295"/>
          </a:xfrm>
        </p:spPr>
        <p:txBody>
          <a:bodyPr anchor="t">
            <a:normAutofit/>
          </a:bodyPr>
          <a:lstStyle>
            <a:lvl1pPr marL="0" indent="0" algn="l">
              <a:buNone/>
              <a:defRPr sz="1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Text Placeholder 9"/>
          <p:cNvSpPr>
            <a:spLocks noGrp="1"/>
          </p:cNvSpPr>
          <p:nvPr>
            <p:ph type="body" sz="quarter" idx="12"/>
          </p:nvPr>
        </p:nvSpPr>
        <p:spPr>
          <a:xfrm>
            <a:off x="284073" y="5335777"/>
            <a:ext cx="4689475" cy="452437"/>
          </a:xfrm>
        </p:spPr>
        <p:txBody>
          <a:bodyPr>
            <a:normAutofit/>
          </a:bodyPr>
          <a:lstStyle>
            <a:lvl1pPr marL="0" indent="0">
              <a:buNone/>
              <a:defRPr sz="1600" b="1"/>
            </a:lvl1pPr>
          </a:lstStyle>
          <a:p>
            <a:pPr lvl="0"/>
            <a:r>
              <a:rPr lang="en-US" smtClean="0"/>
              <a:t>Click to edit Master text styles</a:t>
            </a:r>
          </a:p>
        </p:txBody>
      </p:sp>
    </p:spTree>
    <p:extLst>
      <p:ext uri="{BB962C8B-B14F-4D97-AF65-F5344CB8AC3E}">
        <p14:creationId xmlns:p14="http://schemas.microsoft.com/office/powerpoint/2010/main" val="41349976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57200" y="2388441"/>
            <a:ext cx="3008313" cy="36130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D1A005-A38B-4B2A-B19D-161C3A3DC99F}" type="datetime4">
              <a:rPr lang="en-US" smtClean="0"/>
              <a:t>June 3, 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9" name="Text Placeholder 4"/>
          <p:cNvSpPr>
            <a:spLocks noGrp="1"/>
          </p:cNvSpPr>
          <p:nvPr>
            <p:ph type="body" sz="quarter" idx="14"/>
          </p:nvPr>
        </p:nvSpPr>
        <p:spPr>
          <a:xfrm>
            <a:off x="457200" y="1475496"/>
            <a:ext cx="3008313" cy="912946"/>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Title 16"/>
          <p:cNvSpPr>
            <a:spLocks noGrp="1"/>
          </p:cNvSpPr>
          <p:nvPr>
            <p:ph type="title"/>
          </p:nvPr>
        </p:nvSpPr>
        <p:spPr>
          <a:xfrm>
            <a:off x="457200" y="274638"/>
            <a:ext cx="6396715" cy="677894"/>
          </a:xfrm>
        </p:spPr>
        <p:txBody>
          <a:bodyPr>
            <a:normAutofit/>
          </a:bodyPr>
          <a:lstStyle>
            <a:lvl1pPr algn="r">
              <a:defRPr sz="3200" b="1"/>
            </a:lvl1pPr>
          </a:lstStyle>
          <a:p>
            <a:r>
              <a:rPr lang="en-US" smtClean="0"/>
              <a:t>Click to edit Master title style</a:t>
            </a:r>
            <a:endParaRPr lang="en-US" dirty="0"/>
          </a:p>
        </p:txBody>
      </p:sp>
      <p:pic>
        <p:nvPicPr>
          <p:cNvPr id="12" name="Picture 11"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3" name="Rectangle 12"/>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3"/>
          </p:nvPr>
        </p:nvSpPr>
        <p:spPr>
          <a:xfrm>
            <a:off x="3660401" y="1475496"/>
            <a:ext cx="5026399"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6" name="Straight Connector 15"/>
          <p:cNvCxnSpPr/>
          <p:nvPr userDrawn="1"/>
        </p:nvCxnSpPr>
        <p:spPr>
          <a:xfrm>
            <a:off x="3560065"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76673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021" y="4800600"/>
            <a:ext cx="5486400" cy="566738"/>
          </a:xfrm>
        </p:spPr>
        <p:txBody>
          <a:bodyPr anchor="b"/>
          <a:lstStyle>
            <a:lvl1pPr algn="r">
              <a:defRPr sz="2000" b="1"/>
            </a:lvl1pPr>
          </a:lstStyle>
          <a:p>
            <a:r>
              <a:rPr lang="en-US" dirty="0" smtClean="0"/>
              <a:t>CLICK TO EDIT MASTER TITLE STYLE</a:t>
            </a:r>
            <a:endParaRPr lang="en-US" dirty="0"/>
          </a:p>
        </p:txBody>
      </p:sp>
      <p:sp>
        <p:nvSpPr>
          <p:cNvPr id="5" name="Date Placeholder 4"/>
          <p:cNvSpPr>
            <a:spLocks noGrp="1"/>
          </p:cNvSpPr>
          <p:nvPr>
            <p:ph type="dt" sz="half" idx="10"/>
          </p:nvPr>
        </p:nvSpPr>
        <p:spPr/>
        <p:txBody>
          <a:bodyPr/>
          <a:lstStyle/>
          <a:p>
            <a:fld id="{9EED2D7A-4ED2-4CF9-9FCA-530AFCEB632E}" type="datetime4">
              <a:rPr lang="en-US" smtClean="0"/>
              <a:t>June 3, 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pic>
        <p:nvPicPr>
          <p:cNvPr id="13" name="Picture 12"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
        <p:nvSpPr>
          <p:cNvPr id="3" name="Picture Placeholder 2"/>
          <p:cNvSpPr>
            <a:spLocks noGrp="1"/>
          </p:cNvSpPr>
          <p:nvPr>
            <p:ph type="pic" idx="1"/>
          </p:nvPr>
        </p:nvSpPr>
        <p:spPr>
          <a:xfrm>
            <a:off x="1828800"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15" name="Text Placeholder 15"/>
          <p:cNvSpPr>
            <a:spLocks noGrp="1"/>
          </p:cNvSpPr>
          <p:nvPr>
            <p:ph type="body" sz="quarter" idx="13"/>
          </p:nvPr>
        </p:nvSpPr>
        <p:spPr>
          <a:xfrm>
            <a:off x="0" y="5367338"/>
            <a:ext cx="7320803"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smtClean="0"/>
              <a:t>Click to edit Master text styles</a:t>
            </a:r>
          </a:p>
        </p:txBody>
      </p:sp>
    </p:spTree>
    <p:extLst>
      <p:ext uri="{BB962C8B-B14F-4D97-AF65-F5344CB8AC3E}">
        <p14:creationId xmlns:p14="http://schemas.microsoft.com/office/powerpoint/2010/main" val="12073963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021" y="4800600"/>
            <a:ext cx="5486400" cy="566738"/>
          </a:xfrm>
        </p:spPr>
        <p:txBody>
          <a:bodyPr anchor="b"/>
          <a:lstStyle>
            <a:lvl1pPr algn="r">
              <a:defRPr sz="2000" b="1"/>
            </a:lvl1pPr>
          </a:lstStyle>
          <a:p>
            <a:r>
              <a:rPr lang="en-US" dirty="0" smtClean="0"/>
              <a:t>CLICK TO EDIT MASTER TITLE STYLE</a:t>
            </a:r>
            <a:endParaRPr lang="en-US" dirty="0"/>
          </a:p>
        </p:txBody>
      </p:sp>
      <p:sp>
        <p:nvSpPr>
          <p:cNvPr id="5" name="Date Placeholder 4"/>
          <p:cNvSpPr>
            <a:spLocks noGrp="1"/>
          </p:cNvSpPr>
          <p:nvPr>
            <p:ph type="dt" sz="half" idx="10"/>
          </p:nvPr>
        </p:nvSpPr>
        <p:spPr/>
        <p:txBody>
          <a:bodyPr/>
          <a:lstStyle/>
          <a:p>
            <a:fld id="{39180A7B-B7B2-4C43-8C4A-6BE869CC70F4}" type="datetime4">
              <a:rPr lang="en-US" smtClean="0"/>
              <a:t>June 3, 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pic>
        <p:nvPicPr>
          <p:cNvPr id="13" name="Picture 12"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
        <p:nvSpPr>
          <p:cNvPr id="3" name="Picture Placeholder 2"/>
          <p:cNvSpPr>
            <a:spLocks noGrp="1"/>
          </p:cNvSpPr>
          <p:nvPr>
            <p:ph type="pic" idx="1"/>
          </p:nvPr>
        </p:nvSpPr>
        <p:spPr>
          <a:xfrm>
            <a:off x="1828800"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9" name="Rectangle 8"/>
          <p:cNvSpPr/>
          <p:nvPr userDrawn="1"/>
        </p:nvSpPr>
        <p:spPr>
          <a:xfrm>
            <a:off x="0" y="5367338"/>
            <a:ext cx="7318421"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Tree>
    <p:extLst>
      <p:ext uri="{BB962C8B-B14F-4D97-AF65-F5344CB8AC3E}">
        <p14:creationId xmlns:p14="http://schemas.microsoft.com/office/powerpoint/2010/main" val="7153810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Large and Cent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11B5587-1159-4F5F-97C3-30B2E2E733E9}" type="datetime4">
              <a:rPr lang="en-US" smtClean="0"/>
              <a:t>June 3, 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pic>
        <p:nvPicPr>
          <p:cNvPr id="13" name="Picture 12"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
        <p:nvSpPr>
          <p:cNvPr id="3" name="Picture Placeholder 2"/>
          <p:cNvSpPr>
            <a:spLocks noGrp="1"/>
          </p:cNvSpPr>
          <p:nvPr>
            <p:ph type="pic" idx="1"/>
          </p:nvPr>
        </p:nvSpPr>
        <p:spPr>
          <a:xfrm>
            <a:off x="1828800" y="612774"/>
            <a:ext cx="5486400" cy="43334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Tree>
    <p:extLst>
      <p:ext uri="{BB962C8B-B14F-4D97-AF65-F5344CB8AC3E}">
        <p14:creationId xmlns:p14="http://schemas.microsoft.com/office/powerpoint/2010/main" val="36531841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Large and Center No Logo">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8CE64B1-CD58-46EC-9F68-9CF20832DAFA}" type="datetime4">
              <a:rPr lang="en-US" smtClean="0"/>
              <a:t>June 3, 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3" name="Picture Placeholder 2"/>
          <p:cNvSpPr>
            <a:spLocks noGrp="1"/>
          </p:cNvSpPr>
          <p:nvPr>
            <p:ph type="pic" idx="1"/>
          </p:nvPr>
        </p:nvSpPr>
        <p:spPr>
          <a:xfrm>
            <a:off x="457200" y="612774"/>
            <a:ext cx="8229600" cy="5369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Tree>
    <p:extLst>
      <p:ext uri="{BB962C8B-B14F-4D97-AF65-F5344CB8AC3E}">
        <p14:creationId xmlns:p14="http://schemas.microsoft.com/office/powerpoint/2010/main" val="40423291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Vertical Text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428798"/>
            <a:ext cx="8229600" cy="456661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F647BF-3CCC-41F8-B1A3-A90775BD7DB4}" type="datetime4">
              <a:rPr lang="en-US" smtClean="0"/>
              <a:t>June 3,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a:p>
        </p:txBody>
      </p:sp>
      <p:sp>
        <p:nvSpPr>
          <p:cNvPr id="7"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smtClean="0"/>
              <a:t>Click to edit Master text styles</a:t>
            </a:r>
          </a:p>
        </p:txBody>
      </p:sp>
      <p:sp>
        <p:nvSpPr>
          <p:cNvPr id="8" name="Title 16"/>
          <p:cNvSpPr>
            <a:spLocks noGrp="1"/>
          </p:cNvSpPr>
          <p:nvPr>
            <p:ph type="title"/>
          </p:nvPr>
        </p:nvSpPr>
        <p:spPr>
          <a:xfrm>
            <a:off x="457200" y="274638"/>
            <a:ext cx="6396715" cy="677894"/>
          </a:xfrm>
        </p:spPr>
        <p:txBody>
          <a:bodyPr>
            <a:normAutofit/>
          </a:bodyPr>
          <a:lstStyle>
            <a:lvl1pPr algn="r">
              <a:defRPr sz="3200" b="1"/>
            </a:lvl1pPr>
          </a:lstStyle>
          <a:p>
            <a:r>
              <a:rPr lang="en-US" smtClean="0"/>
              <a:t>Click to edit Master title style</a:t>
            </a:r>
            <a:endParaRPr lang="en-US" dirty="0"/>
          </a:p>
        </p:txBody>
      </p:sp>
      <p:pic>
        <p:nvPicPr>
          <p:cNvPr id="9" name="Picture 8"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35032718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428798"/>
            <a:ext cx="8229600" cy="456661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ADF429-93EC-49B2-BFBE-310D8903C2D4}" type="datetime4">
              <a:rPr lang="en-US" smtClean="0"/>
              <a:t>June 3,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a:p>
        </p:txBody>
      </p:sp>
      <p:sp>
        <p:nvSpPr>
          <p:cNvPr id="8" name="Title 16"/>
          <p:cNvSpPr>
            <a:spLocks noGrp="1"/>
          </p:cNvSpPr>
          <p:nvPr>
            <p:ph type="title"/>
          </p:nvPr>
        </p:nvSpPr>
        <p:spPr>
          <a:xfrm>
            <a:off x="457200" y="274638"/>
            <a:ext cx="6396715" cy="677894"/>
          </a:xfrm>
        </p:spPr>
        <p:txBody>
          <a:bodyPr>
            <a:normAutofit/>
          </a:bodyPr>
          <a:lstStyle>
            <a:lvl1pPr algn="r">
              <a:defRPr sz="3200" b="1"/>
            </a:lvl1pPr>
          </a:lstStyle>
          <a:p>
            <a:r>
              <a:rPr lang="en-US" smtClean="0"/>
              <a:t>Click to edit Master title style</a:t>
            </a:r>
            <a:endParaRPr lang="en-US" dirty="0"/>
          </a:p>
        </p:txBody>
      </p:sp>
      <p:pic>
        <p:nvPicPr>
          <p:cNvPr id="9" name="Picture 8"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0" name="Rectangle 9"/>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0106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16" name="Vertical Text Placeholder 2"/>
          <p:cNvSpPr>
            <a:spLocks noGrp="1"/>
          </p:cNvSpPr>
          <p:nvPr>
            <p:ph type="body" orient="vert" idx="13"/>
          </p:nvPr>
        </p:nvSpPr>
        <p:spPr>
          <a:xfrm>
            <a:off x="457200" y="274638"/>
            <a:ext cx="6975656" cy="57207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Vertical Title 1"/>
          <p:cNvSpPr>
            <a:spLocks noGrp="1"/>
          </p:cNvSpPr>
          <p:nvPr>
            <p:ph type="title" orient="vert"/>
          </p:nvPr>
        </p:nvSpPr>
        <p:spPr>
          <a:xfrm>
            <a:off x="7632677" y="578991"/>
            <a:ext cx="1131750" cy="4221026"/>
          </a:xfrm>
        </p:spPr>
        <p:txBody>
          <a:bodyPr vert="eaVert"/>
          <a:lstStyle>
            <a:lvl1pPr algn="l">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2A70C164-5CB8-49C9-92CB-5BCA2CE2CEDC}" type="datetime4">
              <a:rPr lang="en-US" smtClean="0"/>
              <a:t>June 3,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a:p>
        </p:txBody>
      </p:sp>
      <p:cxnSp>
        <p:nvCxnSpPr>
          <p:cNvPr id="7" name="Straight Connector 6"/>
          <p:cNvCxnSpPr/>
          <p:nvPr userDrawn="1"/>
        </p:nvCxnSpPr>
        <p:spPr>
          <a:xfrm>
            <a:off x="7529959" y="274638"/>
            <a:ext cx="0" cy="5851525"/>
          </a:xfrm>
          <a:prstGeom prst="line">
            <a:avLst/>
          </a:prstGeom>
          <a:ln>
            <a:solidFill>
              <a:schemeClr val="accent3">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15" name="Picture 14"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Tree>
    <p:extLst>
      <p:ext uri="{BB962C8B-B14F-4D97-AF65-F5344CB8AC3E}">
        <p14:creationId xmlns:p14="http://schemas.microsoft.com/office/powerpoint/2010/main" val="1224375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Us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1316BF6-7149-410C-AD00-23DE334C93CA}" type="datetime4">
              <a:rPr lang="en-US" smtClean="0"/>
              <a:t>June 3, 2016</a:t>
            </a:fld>
            <a:endParaRPr lang="en-US"/>
          </a:p>
        </p:txBody>
      </p:sp>
      <p:sp>
        <p:nvSpPr>
          <p:cNvPr id="6" name="Footer Placeholder 5"/>
          <p:cNvSpPr>
            <a:spLocks noGrp="1"/>
          </p:cNvSpPr>
          <p:nvPr>
            <p:ph type="ftr" sz="quarter" idx="11"/>
          </p:nvPr>
        </p:nvSpPr>
        <p:spPr>
          <a:xfrm>
            <a:off x="3124200" y="6356350"/>
            <a:ext cx="5562600" cy="365125"/>
          </a:xfrm>
        </p:spPr>
        <p:txBody>
          <a:bodyPr/>
          <a:lstStyle/>
          <a:p>
            <a:endParaRPr lang="en-US"/>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3" name="Text Placeholder 15"/>
          <p:cNvSpPr>
            <a:spLocks noGrp="1"/>
          </p:cNvSpPr>
          <p:nvPr>
            <p:ph type="body" sz="quarter" idx="13" hasCustomPrompt="1"/>
          </p:nvPr>
        </p:nvSpPr>
        <p:spPr>
          <a:xfrm>
            <a:off x="1" y="961839"/>
            <a:ext cx="6853914" cy="289527"/>
          </a:xfrm>
          <a:solidFill>
            <a:schemeClr val="accent1"/>
          </a:solidFill>
        </p:spPr>
        <p:txBody>
          <a:bodyPr tIns="36576" bIns="0" anchor="t">
            <a:noAutofit/>
          </a:bodyPr>
          <a:lstStyle>
            <a:lvl1pPr marL="0" indent="0" algn="r">
              <a:buNone/>
              <a:defRPr sz="1200" b="0" i="0" baseline="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dirty="0" smtClean="0"/>
              <a:t>Connect with Federal Health Architecture – We’d Love to Hear from you!</a:t>
            </a:r>
          </a:p>
        </p:txBody>
      </p:sp>
      <p:sp>
        <p:nvSpPr>
          <p:cNvPr id="14" name="Title 16"/>
          <p:cNvSpPr>
            <a:spLocks noGrp="1"/>
          </p:cNvSpPr>
          <p:nvPr>
            <p:ph type="title" hasCustomPrompt="1"/>
          </p:nvPr>
        </p:nvSpPr>
        <p:spPr>
          <a:xfrm>
            <a:off x="457200" y="274638"/>
            <a:ext cx="6396715" cy="677894"/>
          </a:xfrm>
        </p:spPr>
        <p:txBody>
          <a:bodyPr>
            <a:normAutofit/>
          </a:bodyPr>
          <a:lstStyle>
            <a:lvl1pPr algn="r">
              <a:defRPr sz="3200" b="1"/>
            </a:lvl1pPr>
          </a:lstStyle>
          <a:p>
            <a:r>
              <a:rPr lang="en-US" dirty="0" smtClean="0"/>
              <a:t>Contact Us</a:t>
            </a:r>
            <a:endParaRPr lang="en-US" dirty="0"/>
          </a:p>
        </p:txBody>
      </p:sp>
      <p:pic>
        <p:nvPicPr>
          <p:cNvPr id="15" name="Picture 14"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Content Placeholder 2"/>
          <p:cNvSpPr>
            <a:spLocks noGrp="1"/>
          </p:cNvSpPr>
          <p:nvPr>
            <p:ph sz="half" idx="1"/>
          </p:nvPr>
        </p:nvSpPr>
        <p:spPr>
          <a:xfrm>
            <a:off x="457200" y="1475496"/>
            <a:ext cx="4959544"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Content Placeholder 2"/>
          <p:cNvSpPr>
            <a:spLocks noGrp="1"/>
          </p:cNvSpPr>
          <p:nvPr>
            <p:ph sz="half" idx="14"/>
          </p:nvPr>
        </p:nvSpPr>
        <p:spPr>
          <a:xfrm>
            <a:off x="5719544" y="1475496"/>
            <a:ext cx="2967256" cy="2257079"/>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9" name="Straight Connector 18"/>
          <p:cNvCxnSpPr/>
          <p:nvPr userDrawn="1"/>
        </p:nvCxnSpPr>
        <p:spPr>
          <a:xfrm>
            <a:off x="5564660"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6" name="Content Placeholder 2"/>
          <p:cNvSpPr>
            <a:spLocks noGrp="1"/>
          </p:cNvSpPr>
          <p:nvPr>
            <p:ph sz="half" idx="15"/>
          </p:nvPr>
        </p:nvSpPr>
        <p:spPr>
          <a:xfrm>
            <a:off x="5719544" y="3945865"/>
            <a:ext cx="2967256" cy="2052620"/>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4467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s for Coming">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750E0E-131D-4852-ADCD-E8F499C02ECE}" type="datetime4">
              <a:rPr lang="en-US" smtClean="0"/>
              <a:t>June 3, 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059506-D6B1-B842-AAB5-13291BE98BD7}" type="slidenum">
              <a:rPr lang="en-US" smtClean="0"/>
              <a:t>‹#›</a:t>
            </a:fld>
            <a:endParaRPr lang="en-US"/>
          </a:p>
        </p:txBody>
      </p:sp>
      <p:sp>
        <p:nvSpPr>
          <p:cNvPr id="8" name="Text Placeholder 15"/>
          <p:cNvSpPr>
            <a:spLocks noGrp="1"/>
          </p:cNvSpPr>
          <p:nvPr>
            <p:ph type="body" sz="quarter" idx="13" hasCustomPrompt="1"/>
          </p:nvPr>
        </p:nvSpPr>
        <p:spPr>
          <a:xfrm>
            <a:off x="-1" y="3324232"/>
            <a:ext cx="6185023" cy="289527"/>
          </a:xfrm>
          <a:solidFill>
            <a:schemeClr val="accent1"/>
          </a:solidFill>
        </p:spPr>
        <p:txBody>
          <a:bodyPr tIns="36576" bIns="0" anchor="t">
            <a:noAutofit/>
          </a:bodyPr>
          <a:lstStyle>
            <a:lvl1pPr marL="0" indent="0" algn="r">
              <a:buNone/>
              <a:defRPr sz="1200" b="0" i="1">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dirty="0" smtClean="0"/>
              <a:t>See you soon</a:t>
            </a:r>
          </a:p>
        </p:txBody>
      </p:sp>
      <p:sp>
        <p:nvSpPr>
          <p:cNvPr id="9" name="Title 16"/>
          <p:cNvSpPr>
            <a:spLocks noGrp="1"/>
          </p:cNvSpPr>
          <p:nvPr>
            <p:ph type="title" hasCustomPrompt="1"/>
          </p:nvPr>
        </p:nvSpPr>
        <p:spPr>
          <a:xfrm>
            <a:off x="0" y="2399747"/>
            <a:ext cx="6185023" cy="915178"/>
          </a:xfrm>
        </p:spPr>
        <p:txBody>
          <a:bodyPr>
            <a:noAutofit/>
          </a:bodyPr>
          <a:lstStyle>
            <a:lvl1pPr algn="r">
              <a:lnSpc>
                <a:spcPct val="70000"/>
              </a:lnSpc>
              <a:defRPr sz="3600" b="1"/>
            </a:lvl1pPr>
          </a:lstStyle>
          <a:p>
            <a:r>
              <a:rPr lang="en-US" dirty="0" smtClean="0"/>
              <a:t>THANKS FOR</a:t>
            </a:r>
            <a:br>
              <a:rPr lang="en-US" dirty="0" smtClean="0"/>
            </a:br>
            <a:r>
              <a:rPr lang="en-US" dirty="0" smtClean="0"/>
              <a:t>COMING</a:t>
            </a:r>
            <a:endParaRPr lang="en-US" dirty="0"/>
          </a:p>
        </p:txBody>
      </p:sp>
      <p:pic>
        <p:nvPicPr>
          <p:cNvPr id="10" name="Picture 9"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34428" y="1960841"/>
            <a:ext cx="2051688" cy="2051688"/>
          </a:xfrm>
          <a:prstGeom prst="rect">
            <a:avLst/>
          </a:prstGeom>
        </p:spPr>
      </p:pic>
    </p:spTree>
    <p:extLst>
      <p:ext uri="{BB962C8B-B14F-4D97-AF65-F5344CB8AC3E}">
        <p14:creationId xmlns:p14="http://schemas.microsoft.com/office/powerpoint/2010/main" val="3137166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044825"/>
            <a:ext cx="7772400" cy="1362075"/>
          </a:xfrm>
        </p:spPr>
        <p:txBody>
          <a:bodyPr anchor="b">
            <a:normAutofit/>
          </a:bodyPr>
          <a:lstStyle>
            <a:lvl1pPr algn="l">
              <a:defRPr sz="2800" b="1" cap="all"/>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722313" y="4406900"/>
            <a:ext cx="7772400" cy="1500187"/>
          </a:xfrm>
        </p:spPr>
        <p:txBody>
          <a:bodyPr anchor="t"/>
          <a:lstStyle>
            <a:lvl1pPr marL="0" indent="0">
              <a:buNone/>
              <a:defRPr sz="2000">
                <a:solidFill>
                  <a:srgbClr val="D2124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title style</a:t>
            </a:r>
          </a:p>
        </p:txBody>
      </p:sp>
      <p:sp>
        <p:nvSpPr>
          <p:cNvPr id="4" name="Date Placeholder 3"/>
          <p:cNvSpPr>
            <a:spLocks noGrp="1"/>
          </p:cNvSpPr>
          <p:nvPr>
            <p:ph type="dt" sz="half" idx="10"/>
          </p:nvPr>
        </p:nvSpPr>
        <p:spPr/>
        <p:txBody>
          <a:bodyPr/>
          <a:lstStyle/>
          <a:p>
            <a:fld id="{50480D72-4730-4A8C-B60E-9A7A234DC5FC}" type="datetime4">
              <a:rPr lang="en-US" smtClean="0"/>
              <a:t>June 3,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a:p>
        </p:txBody>
      </p:sp>
      <p:pic>
        <p:nvPicPr>
          <p:cNvPr id="7" name="Picture 6"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72296" y="383803"/>
            <a:ext cx="3199408" cy="3199408"/>
          </a:xfrm>
          <a:prstGeom prst="rect">
            <a:avLst/>
          </a:prstGeom>
        </p:spPr>
      </p:pic>
    </p:spTree>
    <p:extLst>
      <p:ext uri="{BB962C8B-B14F-4D97-AF65-F5344CB8AC3E}">
        <p14:creationId xmlns:p14="http://schemas.microsoft.com/office/powerpoint/2010/main" val="30916096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BF47A62A-C5EA-4E5E-95DA-2A1C951ECDB3}" type="datetime4">
              <a:rPr lang="en-US" smtClean="0"/>
              <a:t>June 3, 2016</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descr="break-time_increments-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7001" y="719069"/>
            <a:ext cx="2509999"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smtClean="0"/>
              <a:t>BREAK TIME</a:t>
            </a:r>
            <a:endParaRPr lang="en-US" dirty="0"/>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5393459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0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68F2C331-9B46-4C52-B4D9-B3A991B0C5FD}" type="datetime4">
              <a:rPr lang="en-US" smtClean="0"/>
              <a:t>June 3, 2016</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smtClean="0"/>
              <a:t>BREAK TIME</a:t>
            </a:r>
            <a:endParaRPr lang="en-US" dirty="0"/>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9993188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1F46B313-3241-43DE-9BF1-F808C8B3E241}" type="datetime4">
              <a:rPr lang="en-US" smtClean="0"/>
              <a:t>June 3, 2016</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smtClean="0"/>
              <a:t>BREAK TIME</a:t>
            </a:r>
            <a:endParaRPr lang="en-US" dirty="0"/>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9993188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0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437F5991-55B6-42C2-9160-56FFC76660FB}" type="datetime4">
              <a:rPr lang="en-US" smtClean="0"/>
              <a:t>June 3, 2016</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7001" y="719070"/>
            <a:ext cx="2509998" cy="5419861"/>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smtClean="0"/>
              <a:t>BREAK TIME</a:t>
            </a:r>
            <a:endParaRPr lang="en-US" dirty="0"/>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999318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5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ED03DCC7-153A-438E-86D7-957DBB27E9E6}" type="datetime4">
              <a:rPr lang="en-US" smtClean="0"/>
              <a:t>June 3, 2016</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smtClean="0"/>
              <a:t>BREAK TIME</a:t>
            </a:r>
            <a:endParaRPr lang="en-US" dirty="0"/>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9993188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0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6D25311A-2329-4F28-8EFD-4EF8956FE1B5}" type="datetime4">
              <a:rPr lang="en-US" smtClean="0"/>
              <a:t>June 3, 2016</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smtClean="0"/>
              <a:t>BREAK TIME</a:t>
            </a:r>
            <a:endParaRPr lang="en-US" dirty="0"/>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9993188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5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7724DC51-83A4-46A5-8257-3114B1EC8F37}" type="datetime4">
              <a:rPr lang="en-US" smtClean="0"/>
              <a:t>June 3, 2016</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smtClean="0"/>
              <a:t>BREAK TIME</a:t>
            </a:r>
            <a:endParaRPr lang="en-US" dirty="0"/>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9993188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0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CCD20770-E667-4D3C-9BD9-7A31ADA99F6E}" type="datetime4">
              <a:rPr lang="en-US" smtClean="0"/>
              <a:t>June 3, 2016</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smtClean="0"/>
              <a:t>BREAK TIME</a:t>
            </a:r>
            <a:endParaRPr lang="en-US" dirty="0"/>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9993188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5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15A71243-7B34-4AC5-98B7-B4EA27F549BC}" type="datetime4">
              <a:rPr lang="en-US" smtClean="0"/>
              <a:t>June 3, 2016</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smtClean="0"/>
              <a:t>BREAK TIME</a:t>
            </a:r>
            <a:endParaRPr lang="en-US" dirty="0"/>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9993188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E40B2F34-09C3-4A30-9205-88ABFFB0631E}" type="datetime4">
              <a:rPr lang="en-US" smtClean="0"/>
              <a:t>June 3, 2016</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smtClean="0"/>
              <a:t>BREAK TIME</a:t>
            </a:r>
            <a:endParaRPr lang="en-US" dirty="0"/>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999318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75496"/>
            <a:ext cx="8229600" cy="45666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F755AE-4DB5-44C1-9786-4F122821A5E0}" type="datetime4">
              <a:rPr lang="en-US" smtClean="0"/>
              <a:t>June 3,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59506-D6B1-B842-AAB5-13291BE98BD7}" type="slidenum">
              <a:rPr lang="en-US" smtClean="0"/>
              <a:pPr/>
              <a:t>‹#›</a:t>
            </a:fld>
            <a:endParaRPr lang="en-US" dirty="0"/>
          </a:p>
        </p:txBody>
      </p:sp>
      <p:sp>
        <p:nvSpPr>
          <p:cNvPr id="16"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smtClean="0"/>
              <a:t>Click to edit Master text styles</a:t>
            </a:r>
          </a:p>
        </p:txBody>
      </p:sp>
      <p:sp>
        <p:nvSpPr>
          <p:cNvPr id="17" name="Title 16"/>
          <p:cNvSpPr>
            <a:spLocks noGrp="1"/>
          </p:cNvSpPr>
          <p:nvPr>
            <p:ph type="title"/>
          </p:nvPr>
        </p:nvSpPr>
        <p:spPr>
          <a:xfrm>
            <a:off x="457200" y="274638"/>
            <a:ext cx="6396715" cy="677894"/>
          </a:xfrm>
        </p:spPr>
        <p:txBody>
          <a:bodyPr>
            <a:normAutofit/>
          </a:bodyPr>
          <a:lstStyle>
            <a:lvl1pPr algn="r">
              <a:defRPr sz="3200" b="1"/>
            </a:lvl1pPr>
          </a:lstStyle>
          <a:p>
            <a:r>
              <a:rPr lang="en-US" smtClean="0"/>
              <a:t>Click to edit Master title style</a:t>
            </a:r>
            <a:endParaRPr lang="en-US" dirty="0"/>
          </a:p>
        </p:txBody>
      </p:sp>
      <p:pic>
        <p:nvPicPr>
          <p:cNvPr id="18" name="Picture 17"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36715388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5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7360AED2-DD09-49BF-AD8C-7656CA1DD0A9}" type="datetime4">
              <a:rPr lang="en-US" smtClean="0"/>
              <a:t>June 3, 2016</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smtClean="0"/>
              <a:t>BREAK TIME</a:t>
            </a:r>
            <a:endParaRPr lang="en-US" dirty="0"/>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9993188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0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AB2B1121-6BA3-4D5C-857F-EE1938AC02B9}" type="datetime4">
              <a:rPr lang="en-US" smtClean="0"/>
              <a:t>June 3, 2016</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smtClean="0"/>
              <a:t>BREAK TIME</a:t>
            </a:r>
            <a:endParaRPr lang="en-US" dirty="0"/>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9993188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Tim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B363D183-8565-4081-8577-0C7B80578A4B}" type="datetime4">
              <a:rPr lang="en-US" smtClean="0"/>
              <a:t>June 3, 2016</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7001" y="719070"/>
            <a:ext cx="2509998" cy="5419861"/>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smtClean="0"/>
              <a:t>BREAK TIME</a:t>
            </a:r>
            <a:endParaRPr lang="en-US" dirty="0"/>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Text Placeholder 3"/>
          <p:cNvSpPr>
            <a:spLocks noGrp="1"/>
          </p:cNvSpPr>
          <p:nvPr>
            <p:ph type="body" sz="quarter" idx="13" hasCustomPrompt="1"/>
          </p:nvPr>
        </p:nvSpPr>
        <p:spPr>
          <a:xfrm>
            <a:off x="4157850" y="1819660"/>
            <a:ext cx="828675" cy="849312"/>
          </a:xfrm>
        </p:spPr>
        <p:txBody>
          <a:bodyPr anchor="ctr">
            <a:noAutofit/>
          </a:bodyPr>
          <a:lstStyle>
            <a:lvl1pPr marL="0" indent="0" algn="ctr">
              <a:buNone/>
              <a:defRPr sz="4400" b="1">
                <a:solidFill>
                  <a:srgbClr val="000000"/>
                </a:solidFill>
              </a:defRPr>
            </a:lvl1pPr>
            <a:lvl2pPr>
              <a:defRPr sz="1600" b="1"/>
            </a:lvl2pPr>
            <a:lvl3pPr>
              <a:defRPr sz="1600" b="1"/>
            </a:lvl3pPr>
            <a:lvl4pPr>
              <a:defRPr sz="1600" b="1"/>
            </a:lvl4pPr>
            <a:lvl5pPr>
              <a:defRPr sz="1600" b="1"/>
            </a:lvl5pPr>
          </a:lstStyle>
          <a:p>
            <a:pPr lvl="0"/>
            <a:r>
              <a:rPr lang="en-US" dirty="0" smtClean="0"/>
              <a:t>00</a:t>
            </a:r>
            <a:endParaRPr lang="en-US" dirty="0"/>
          </a:p>
        </p:txBody>
      </p:sp>
    </p:spTree>
    <p:extLst>
      <p:ext uri="{BB962C8B-B14F-4D97-AF65-F5344CB8AC3E}">
        <p14:creationId xmlns:p14="http://schemas.microsoft.com/office/powerpoint/2010/main" val="419877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75496"/>
            <a:ext cx="8229600" cy="45666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C78F41-DB24-4384-BE51-BB959B165ECA}" type="datetime4">
              <a:rPr lang="en-US" smtClean="0"/>
              <a:t>June 3,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59506-D6B1-B842-AAB5-13291BE98BD7}" type="slidenum">
              <a:rPr lang="en-US" smtClean="0"/>
              <a:pPr/>
              <a:t>‹#›</a:t>
            </a:fld>
            <a:endParaRPr lang="en-US" dirty="0"/>
          </a:p>
        </p:txBody>
      </p:sp>
      <p:sp>
        <p:nvSpPr>
          <p:cNvPr id="17" name="Title 16"/>
          <p:cNvSpPr>
            <a:spLocks noGrp="1"/>
          </p:cNvSpPr>
          <p:nvPr>
            <p:ph type="title"/>
          </p:nvPr>
        </p:nvSpPr>
        <p:spPr>
          <a:xfrm>
            <a:off x="457200" y="274638"/>
            <a:ext cx="6396715" cy="677894"/>
          </a:xfrm>
        </p:spPr>
        <p:txBody>
          <a:bodyPr>
            <a:normAutofit/>
          </a:bodyPr>
          <a:lstStyle>
            <a:lvl1pPr algn="r">
              <a:defRPr sz="3200" b="1"/>
            </a:lvl1pPr>
          </a:lstStyle>
          <a:p>
            <a:r>
              <a:rPr lang="en-US" smtClean="0"/>
              <a:t>Click to edit Master title style</a:t>
            </a:r>
            <a:endParaRPr lang="en-US" dirty="0"/>
          </a:p>
        </p:txBody>
      </p:sp>
      <p:pic>
        <p:nvPicPr>
          <p:cNvPr id="18" name="Picture 17"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2" name="Rectangle 1"/>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083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Present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14" name="Oval 13"/>
          <p:cNvSpPr/>
          <p:nvPr userDrawn="1"/>
        </p:nvSpPr>
        <p:spPr>
          <a:xfrm>
            <a:off x="457200" y="2135012"/>
            <a:ext cx="3197492" cy="3197492"/>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B9CC4AAB-4C5B-4288-BA51-6DF8B30C1E5E}" type="datetime4">
              <a:rPr lang="en-US" smtClean="0"/>
              <a:t>June 3, 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9" name="Picture Placeholder 8"/>
          <p:cNvSpPr>
            <a:spLocks noGrp="1"/>
          </p:cNvSpPr>
          <p:nvPr>
            <p:ph type="pic" sz="quarter" idx="13"/>
          </p:nvPr>
        </p:nvSpPr>
        <p:spPr>
          <a:xfrm>
            <a:off x="615284" y="2292381"/>
            <a:ext cx="2881325" cy="2882755"/>
          </a:xfrm>
          <a:prstGeom prst="ellipse">
            <a:avLst/>
          </a:prstGeom>
        </p:spPr>
        <p:txBody>
          <a:bodyPr/>
          <a:lstStyle>
            <a:lvl1pPr marL="0" indent="0">
              <a:buNone/>
              <a:defRPr/>
            </a:lvl1pPr>
          </a:lstStyle>
          <a:p>
            <a:r>
              <a:rPr lang="en-US" smtClean="0"/>
              <a:t>Click icon to add picture</a:t>
            </a:r>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smtClean="0"/>
              <a:t>Click to edit Master title style</a:t>
            </a:r>
            <a:endParaRPr lang="en-US" dirty="0"/>
          </a:p>
        </p:txBody>
      </p:sp>
      <p:pic>
        <p:nvPicPr>
          <p:cNvPr id="16" name="Picture 15"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sz="half" idx="14"/>
          </p:nvPr>
        </p:nvSpPr>
        <p:spPr>
          <a:xfrm>
            <a:off x="4120011" y="1475496"/>
            <a:ext cx="4566789" cy="4525963"/>
          </a:xfrm>
        </p:spPr>
        <p:txBody>
          <a:bodyPr/>
          <a:lstStyle>
            <a:lvl1pPr marL="0" indent="0">
              <a:buNone/>
              <a:defRPr sz="2400"/>
            </a:lvl1pPr>
            <a:lvl2pPr marL="457200" indent="0">
              <a:buNone/>
              <a:defRPr sz="2000"/>
            </a:lvl2pPr>
            <a:lvl3pPr marL="914400" indent="0">
              <a:buNone/>
              <a:defRPr sz="1800"/>
            </a:lvl3pPr>
            <a:lvl4pPr marL="1371600" indent="0">
              <a:buNone/>
              <a:defRPr sz="1200"/>
            </a:lvl4pPr>
            <a:lvl5pPr marL="1828800" indent="0">
              <a:buNone/>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9" name="Straight Connector 18"/>
          <p:cNvCxnSpPr/>
          <p:nvPr userDrawn="1"/>
        </p:nvCxnSpPr>
        <p:spPr>
          <a:xfrm>
            <a:off x="3897491"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1477500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Presenters">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A71ECDE-04D0-4E2C-925E-19F31A965BCA}" type="datetime4">
              <a:rPr lang="en-US" smtClean="0"/>
              <a:t>June 3, 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smtClean="0"/>
              <a:t>Click to edit Master title style</a:t>
            </a:r>
            <a:endParaRPr lang="en-US" dirty="0"/>
          </a:p>
        </p:txBody>
      </p:sp>
      <p:pic>
        <p:nvPicPr>
          <p:cNvPr id="16" name="Picture 15"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a:spLocks noGrp="1"/>
          </p:cNvSpPr>
          <p:nvPr>
            <p:ph sz="half" idx="15"/>
          </p:nvPr>
        </p:nvSpPr>
        <p:spPr>
          <a:xfrm>
            <a:off x="2828902" y="1521311"/>
            <a:ext cx="5857898" cy="18288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Oval 26"/>
          <p:cNvSpPr/>
          <p:nvPr userDrawn="1"/>
        </p:nvSpPr>
        <p:spPr>
          <a:xfrm>
            <a:off x="457200" y="1404315"/>
            <a:ext cx="2057400" cy="20574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Picture Placeholder 8"/>
          <p:cNvSpPr>
            <a:spLocks noGrp="1"/>
          </p:cNvSpPr>
          <p:nvPr>
            <p:ph type="pic" sz="quarter" idx="18"/>
          </p:nvPr>
        </p:nvSpPr>
        <p:spPr>
          <a:xfrm>
            <a:off x="570136" y="1521312"/>
            <a:ext cx="1828800" cy="1828800"/>
          </a:xfrm>
          <a:prstGeom prst="ellipse">
            <a:avLst/>
          </a:prstGeom>
        </p:spPr>
        <p:txBody>
          <a:bodyPr/>
          <a:lstStyle>
            <a:lvl1pPr marL="0" indent="0">
              <a:buNone/>
              <a:defRPr sz="1000"/>
            </a:lvl1pPr>
          </a:lstStyle>
          <a:p>
            <a:r>
              <a:rPr lang="en-US" smtClean="0"/>
              <a:t>Click icon to add picture</a:t>
            </a:r>
            <a:endParaRPr lang="en-US" dirty="0"/>
          </a:p>
        </p:txBody>
      </p:sp>
      <p:sp>
        <p:nvSpPr>
          <p:cNvPr id="29" name="Content Placeholder 2"/>
          <p:cNvSpPr>
            <a:spLocks noGrp="1"/>
          </p:cNvSpPr>
          <p:nvPr>
            <p:ph sz="half" idx="19"/>
          </p:nvPr>
        </p:nvSpPr>
        <p:spPr>
          <a:xfrm>
            <a:off x="2828902" y="3922295"/>
            <a:ext cx="5857898" cy="18288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0" name="Oval 29"/>
          <p:cNvSpPr/>
          <p:nvPr userDrawn="1"/>
        </p:nvSpPr>
        <p:spPr>
          <a:xfrm>
            <a:off x="457200" y="3805299"/>
            <a:ext cx="2057400" cy="20574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Picture Placeholder 8"/>
          <p:cNvSpPr>
            <a:spLocks noGrp="1"/>
          </p:cNvSpPr>
          <p:nvPr>
            <p:ph type="pic" sz="quarter" idx="20"/>
          </p:nvPr>
        </p:nvSpPr>
        <p:spPr>
          <a:xfrm>
            <a:off x="570136" y="3922296"/>
            <a:ext cx="1828800" cy="1828800"/>
          </a:xfrm>
          <a:prstGeom prst="ellipse">
            <a:avLst/>
          </a:prstGeom>
        </p:spPr>
        <p:txBody>
          <a:bodyPr/>
          <a:lstStyle>
            <a:lvl1pPr marL="0" indent="0">
              <a:buNone/>
              <a:defRPr sz="1000"/>
            </a:lvl1pPr>
          </a:lstStyle>
          <a:p>
            <a:r>
              <a:rPr lang="en-US" smtClean="0"/>
              <a:t>Click icon to add picture</a:t>
            </a:r>
            <a:endParaRPr lang="en-US" dirty="0"/>
          </a:p>
        </p:txBody>
      </p:sp>
    </p:spTree>
    <p:extLst>
      <p:ext uri="{BB962C8B-B14F-4D97-AF65-F5344CB8AC3E}">
        <p14:creationId xmlns:p14="http://schemas.microsoft.com/office/powerpoint/2010/main" val="328041322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Presenters">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E5B3C1B-8D03-40C7-B1D0-20E432546797}" type="datetime4">
              <a:rPr lang="en-US" smtClean="0"/>
              <a:t>June 3, 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smtClean="0"/>
              <a:t>Click to edit Master title style</a:t>
            </a:r>
            <a:endParaRPr lang="en-US" dirty="0"/>
          </a:p>
        </p:txBody>
      </p:sp>
      <p:pic>
        <p:nvPicPr>
          <p:cNvPr id="16" name="Picture 15"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sz="half" idx="1"/>
          </p:nvPr>
        </p:nvSpPr>
        <p:spPr>
          <a:xfrm>
            <a:off x="3252881" y="3909170"/>
            <a:ext cx="2633617" cy="2052838"/>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sz="half" idx="14"/>
          </p:nvPr>
        </p:nvSpPr>
        <p:spPr>
          <a:xfrm>
            <a:off x="6038899" y="3909170"/>
            <a:ext cx="2633472" cy="2052838"/>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2"/>
          <p:cNvSpPr>
            <a:spLocks noGrp="1"/>
          </p:cNvSpPr>
          <p:nvPr>
            <p:ph sz="half" idx="15"/>
          </p:nvPr>
        </p:nvSpPr>
        <p:spPr>
          <a:xfrm>
            <a:off x="473225" y="3909170"/>
            <a:ext cx="2633617" cy="2052838"/>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Oval 22"/>
          <p:cNvSpPr/>
          <p:nvPr userDrawn="1"/>
        </p:nvSpPr>
        <p:spPr>
          <a:xfrm>
            <a:off x="3437082" y="1446277"/>
            <a:ext cx="2284315" cy="2284315"/>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Picture Placeholder 8"/>
          <p:cNvSpPr>
            <a:spLocks noGrp="1"/>
          </p:cNvSpPr>
          <p:nvPr>
            <p:ph type="pic" sz="quarter" idx="16"/>
          </p:nvPr>
        </p:nvSpPr>
        <p:spPr>
          <a:xfrm>
            <a:off x="3550018" y="1563274"/>
            <a:ext cx="2058443" cy="2050321"/>
          </a:xfrm>
          <a:prstGeom prst="ellipse">
            <a:avLst/>
          </a:prstGeom>
        </p:spPr>
        <p:txBody>
          <a:bodyPr/>
          <a:lstStyle>
            <a:lvl1pPr marL="0" indent="0">
              <a:buNone/>
              <a:defRPr sz="1000"/>
            </a:lvl1pPr>
          </a:lstStyle>
          <a:p>
            <a:r>
              <a:rPr lang="en-US" smtClean="0"/>
              <a:t>Click icon to add picture</a:t>
            </a:r>
            <a:endParaRPr lang="en-US" dirty="0"/>
          </a:p>
        </p:txBody>
      </p:sp>
      <p:sp>
        <p:nvSpPr>
          <p:cNvPr id="25" name="Oval 24"/>
          <p:cNvSpPr/>
          <p:nvPr userDrawn="1"/>
        </p:nvSpPr>
        <p:spPr>
          <a:xfrm>
            <a:off x="6219302" y="1446277"/>
            <a:ext cx="2284315" cy="2284315"/>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Picture Placeholder 8"/>
          <p:cNvSpPr>
            <a:spLocks noGrp="1"/>
          </p:cNvSpPr>
          <p:nvPr>
            <p:ph type="pic" sz="quarter" idx="17"/>
          </p:nvPr>
        </p:nvSpPr>
        <p:spPr>
          <a:xfrm>
            <a:off x="6332238" y="1563274"/>
            <a:ext cx="2058443" cy="2050321"/>
          </a:xfrm>
          <a:prstGeom prst="ellipse">
            <a:avLst/>
          </a:prstGeom>
        </p:spPr>
        <p:txBody>
          <a:bodyPr/>
          <a:lstStyle>
            <a:lvl1pPr marL="0" indent="0">
              <a:buNone/>
              <a:defRPr sz="1000"/>
            </a:lvl1pPr>
          </a:lstStyle>
          <a:p>
            <a:r>
              <a:rPr lang="en-US" smtClean="0"/>
              <a:t>Click icon to add picture</a:t>
            </a:r>
            <a:endParaRPr lang="en-US" dirty="0"/>
          </a:p>
        </p:txBody>
      </p:sp>
      <p:sp>
        <p:nvSpPr>
          <p:cNvPr id="27" name="Oval 26"/>
          <p:cNvSpPr/>
          <p:nvPr userDrawn="1"/>
        </p:nvSpPr>
        <p:spPr>
          <a:xfrm>
            <a:off x="642463" y="1446277"/>
            <a:ext cx="2284315" cy="2284315"/>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Picture Placeholder 8"/>
          <p:cNvSpPr>
            <a:spLocks noGrp="1"/>
          </p:cNvSpPr>
          <p:nvPr>
            <p:ph type="pic" sz="quarter" idx="18"/>
          </p:nvPr>
        </p:nvSpPr>
        <p:spPr>
          <a:xfrm>
            <a:off x="755399" y="1563274"/>
            <a:ext cx="2058443" cy="2050321"/>
          </a:xfrm>
          <a:prstGeom prst="ellipse">
            <a:avLst/>
          </a:prstGeom>
        </p:spPr>
        <p:txBody>
          <a:bodyPr/>
          <a:lstStyle>
            <a:lvl1pPr marL="0" indent="0">
              <a:buNone/>
              <a:defRPr sz="1000"/>
            </a:lvl1pPr>
          </a:lstStyle>
          <a:p>
            <a:r>
              <a:rPr lang="en-US" smtClean="0"/>
              <a:t>Click icon to add picture</a:t>
            </a:r>
            <a:endParaRPr lang="en-US" dirty="0"/>
          </a:p>
        </p:txBody>
      </p:sp>
    </p:spTree>
    <p:extLst>
      <p:ext uri="{BB962C8B-B14F-4D97-AF65-F5344CB8AC3E}">
        <p14:creationId xmlns:p14="http://schemas.microsoft.com/office/powerpoint/2010/main" val="15447353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Presenters">
    <p:bg>
      <p:bgPr>
        <a:blipFill rotWithShape="1">
          <a:blip r:embed="rId2"/>
          <a:stretch>
            <a:fillRect/>
          </a:stretch>
        </a:blipFill>
        <a:effectLst/>
      </p:bgPr>
    </p:bg>
    <p:spTree>
      <p:nvGrpSpPr>
        <p:cNvPr id="1" name=""/>
        <p:cNvGrpSpPr/>
        <p:nvPr/>
      </p:nvGrpSpPr>
      <p:grpSpPr>
        <a:xfrm>
          <a:off x="0" y="0"/>
          <a:ext cx="0" cy="0"/>
          <a:chOff x="0" y="0"/>
          <a:chExt cx="0" cy="0"/>
        </a:xfrm>
      </p:grpSpPr>
      <p:sp>
        <p:nvSpPr>
          <p:cNvPr id="14" name="Oval 13"/>
          <p:cNvSpPr>
            <a:spLocks noChangeAspect="1"/>
          </p:cNvSpPr>
          <p:nvPr userDrawn="1"/>
        </p:nvSpPr>
        <p:spPr>
          <a:xfrm>
            <a:off x="457200" y="1476104"/>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38D6DAB0-DD6D-4659-97FA-565BDD44B4A5}" type="datetime4">
              <a:rPr lang="en-US" smtClean="0"/>
              <a:t>June 3, 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9" name="Picture Placeholder 8"/>
          <p:cNvSpPr>
            <a:spLocks noGrp="1"/>
          </p:cNvSpPr>
          <p:nvPr>
            <p:ph type="pic" sz="quarter" idx="13"/>
          </p:nvPr>
        </p:nvSpPr>
        <p:spPr>
          <a:xfrm>
            <a:off x="571500" y="1590404"/>
            <a:ext cx="1143000" cy="1143000"/>
          </a:xfrm>
          <a:prstGeom prst="ellipse">
            <a:avLst/>
          </a:prstGeom>
        </p:spPr>
        <p:txBody>
          <a:bodyPr/>
          <a:lstStyle>
            <a:lvl1pPr marL="0" indent="0">
              <a:buNone/>
              <a:defRPr sz="1000"/>
            </a:lvl1pPr>
          </a:lstStyle>
          <a:p>
            <a:r>
              <a:rPr lang="en-US" smtClean="0"/>
              <a:t>Click icon to add picture</a:t>
            </a:r>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smtClean="0"/>
              <a:t>Click to edit Master title style</a:t>
            </a:r>
            <a:endParaRPr lang="en-US" dirty="0"/>
          </a:p>
        </p:txBody>
      </p:sp>
      <p:pic>
        <p:nvPicPr>
          <p:cNvPr id="16" name="Picture 15"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a:spLocks noGrp="1"/>
          </p:cNvSpPr>
          <p:nvPr>
            <p:ph sz="half" idx="15"/>
          </p:nvPr>
        </p:nvSpPr>
        <p:spPr>
          <a:xfrm>
            <a:off x="2008764" y="1478253"/>
            <a:ext cx="2343906" cy="1827742"/>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8" name="Oval 27"/>
          <p:cNvSpPr>
            <a:spLocks noChangeAspect="1"/>
          </p:cNvSpPr>
          <p:nvPr userDrawn="1"/>
        </p:nvSpPr>
        <p:spPr>
          <a:xfrm>
            <a:off x="4791330" y="1473956"/>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Picture Placeholder 8"/>
          <p:cNvSpPr>
            <a:spLocks noGrp="1"/>
          </p:cNvSpPr>
          <p:nvPr>
            <p:ph type="pic" sz="quarter" idx="16"/>
          </p:nvPr>
        </p:nvSpPr>
        <p:spPr>
          <a:xfrm>
            <a:off x="4905630" y="1588256"/>
            <a:ext cx="1143000" cy="1143000"/>
          </a:xfrm>
          <a:prstGeom prst="ellipse">
            <a:avLst/>
          </a:prstGeom>
        </p:spPr>
        <p:txBody>
          <a:bodyPr/>
          <a:lstStyle>
            <a:lvl1pPr marL="0" indent="0">
              <a:buNone/>
              <a:defRPr sz="1000"/>
            </a:lvl1pPr>
          </a:lstStyle>
          <a:p>
            <a:r>
              <a:rPr lang="en-US" smtClean="0"/>
              <a:t>Click icon to add picture</a:t>
            </a:r>
            <a:endParaRPr lang="en-US" dirty="0"/>
          </a:p>
        </p:txBody>
      </p:sp>
      <p:sp>
        <p:nvSpPr>
          <p:cNvPr id="30" name="Content Placeholder 2"/>
          <p:cNvSpPr>
            <a:spLocks noGrp="1"/>
          </p:cNvSpPr>
          <p:nvPr>
            <p:ph sz="half" idx="17"/>
          </p:nvPr>
        </p:nvSpPr>
        <p:spPr>
          <a:xfrm>
            <a:off x="6342894" y="1476104"/>
            <a:ext cx="2343906" cy="182989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1" name="Oval 30"/>
          <p:cNvSpPr>
            <a:spLocks noChangeAspect="1"/>
          </p:cNvSpPr>
          <p:nvPr userDrawn="1"/>
        </p:nvSpPr>
        <p:spPr>
          <a:xfrm>
            <a:off x="457200" y="3879910"/>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Picture Placeholder 8"/>
          <p:cNvSpPr>
            <a:spLocks noGrp="1"/>
          </p:cNvSpPr>
          <p:nvPr>
            <p:ph type="pic" sz="quarter" idx="18"/>
          </p:nvPr>
        </p:nvSpPr>
        <p:spPr>
          <a:xfrm>
            <a:off x="571500" y="3994210"/>
            <a:ext cx="1143000" cy="1143000"/>
          </a:xfrm>
          <a:prstGeom prst="ellipse">
            <a:avLst/>
          </a:prstGeom>
        </p:spPr>
        <p:txBody>
          <a:bodyPr/>
          <a:lstStyle>
            <a:lvl1pPr marL="0" indent="0">
              <a:buNone/>
              <a:defRPr sz="1000"/>
            </a:lvl1pPr>
          </a:lstStyle>
          <a:p>
            <a:r>
              <a:rPr lang="en-US" smtClean="0"/>
              <a:t>Click icon to add picture</a:t>
            </a:r>
            <a:endParaRPr lang="en-US" dirty="0"/>
          </a:p>
        </p:txBody>
      </p:sp>
      <p:sp>
        <p:nvSpPr>
          <p:cNvPr id="33" name="Content Placeholder 2"/>
          <p:cNvSpPr>
            <a:spLocks noGrp="1"/>
          </p:cNvSpPr>
          <p:nvPr>
            <p:ph sz="half" idx="19"/>
          </p:nvPr>
        </p:nvSpPr>
        <p:spPr>
          <a:xfrm>
            <a:off x="2008764" y="3882059"/>
            <a:ext cx="2343906" cy="1820875"/>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4" name="Oval 33"/>
          <p:cNvSpPr>
            <a:spLocks noChangeAspect="1"/>
          </p:cNvSpPr>
          <p:nvPr userDrawn="1"/>
        </p:nvSpPr>
        <p:spPr>
          <a:xfrm>
            <a:off x="4791330" y="3877762"/>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Picture Placeholder 8"/>
          <p:cNvSpPr>
            <a:spLocks noGrp="1"/>
          </p:cNvSpPr>
          <p:nvPr>
            <p:ph type="pic" sz="quarter" idx="20"/>
          </p:nvPr>
        </p:nvSpPr>
        <p:spPr>
          <a:xfrm>
            <a:off x="4905630" y="3992062"/>
            <a:ext cx="1143000" cy="1143000"/>
          </a:xfrm>
          <a:prstGeom prst="ellipse">
            <a:avLst/>
          </a:prstGeom>
        </p:spPr>
        <p:txBody>
          <a:bodyPr/>
          <a:lstStyle>
            <a:lvl1pPr marL="0" indent="0">
              <a:buNone/>
              <a:defRPr sz="1000"/>
            </a:lvl1pPr>
          </a:lstStyle>
          <a:p>
            <a:r>
              <a:rPr lang="en-US" smtClean="0"/>
              <a:t>Click icon to add picture</a:t>
            </a:r>
            <a:endParaRPr lang="en-US" dirty="0"/>
          </a:p>
        </p:txBody>
      </p:sp>
      <p:sp>
        <p:nvSpPr>
          <p:cNvPr id="36" name="Content Placeholder 2"/>
          <p:cNvSpPr>
            <a:spLocks noGrp="1"/>
          </p:cNvSpPr>
          <p:nvPr>
            <p:ph sz="half" idx="21"/>
          </p:nvPr>
        </p:nvSpPr>
        <p:spPr>
          <a:xfrm>
            <a:off x="6342894" y="3879911"/>
            <a:ext cx="2343906" cy="182302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652210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4"/>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10623" cy="67789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95330"/>
            <a:ext cx="8229600" cy="4800088"/>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bg1"/>
                </a:solidFill>
              </a:defRPr>
            </a:lvl1pPr>
          </a:lstStyle>
          <a:p>
            <a:fld id="{A376B0C5-6155-4265-82E5-C729139EE815}" type="datetime4">
              <a:rPr lang="en-US" smtClean="0"/>
              <a:t>June 3, 2016</a:t>
            </a:fld>
            <a:endParaRPr lang="en-US" dirty="0"/>
          </a:p>
        </p:txBody>
      </p:sp>
      <p:sp>
        <p:nvSpPr>
          <p:cNvPr id="5" name="Footer Placeholder 4"/>
          <p:cNvSpPr>
            <a:spLocks noGrp="1"/>
          </p:cNvSpPr>
          <p:nvPr>
            <p:ph type="ftr" sz="quarter" idx="3"/>
          </p:nvPr>
        </p:nvSpPr>
        <p:spPr>
          <a:xfrm>
            <a:off x="3124200" y="6356350"/>
            <a:ext cx="5562600" cy="365125"/>
          </a:xfrm>
          <a:prstGeom prst="rect">
            <a:avLst/>
          </a:prstGeom>
        </p:spPr>
        <p:txBody>
          <a:bodyPr vert="horz" lIns="91440" tIns="45720" rIns="91440" bIns="45720" rtlCol="0" anchor="ctr"/>
          <a:lstStyle>
            <a:lvl1pPr algn="l">
              <a:defRPr sz="1000">
                <a:solidFill>
                  <a:schemeClr val="bg1"/>
                </a:solidFill>
              </a:defRPr>
            </a:lvl1pPr>
          </a:lstStyle>
          <a:p>
            <a:endParaRPr lang="en-US" dirty="0"/>
          </a:p>
        </p:txBody>
      </p:sp>
      <p:sp>
        <p:nvSpPr>
          <p:cNvPr id="6" name="Slide Number Placeholder 5"/>
          <p:cNvSpPr>
            <a:spLocks noGrp="1"/>
          </p:cNvSpPr>
          <p:nvPr>
            <p:ph type="sldNum" sz="quarter" idx="4"/>
          </p:nvPr>
        </p:nvSpPr>
        <p:spPr>
          <a:xfrm>
            <a:off x="8386116" y="18678"/>
            <a:ext cx="360266" cy="365125"/>
          </a:xfrm>
          <a:prstGeom prst="rect">
            <a:avLst/>
          </a:prstGeom>
        </p:spPr>
        <p:txBody>
          <a:bodyPr vert="horz" lIns="91440" tIns="45720" rIns="91440" bIns="45720" rtlCol="0" anchor="ctr"/>
          <a:lstStyle>
            <a:lvl1pPr algn="ctr">
              <a:defRPr sz="1000">
                <a:solidFill>
                  <a:schemeClr val="bg1"/>
                </a:solidFill>
              </a:defRPr>
            </a:lvl1pPr>
          </a:lstStyle>
          <a:p>
            <a:fld id="{F8059506-D6B1-B842-AAB5-13291BE98BD7}" type="slidenum">
              <a:rPr lang="en-US" smtClean="0"/>
              <a:pPr/>
              <a:t>‹#›</a:t>
            </a:fld>
            <a:endParaRPr lang="en-US" dirty="0"/>
          </a:p>
        </p:txBody>
      </p:sp>
    </p:spTree>
    <p:extLst>
      <p:ext uri="{BB962C8B-B14F-4D97-AF65-F5344CB8AC3E}">
        <p14:creationId xmlns:p14="http://schemas.microsoft.com/office/powerpoint/2010/main" val="303186287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84" r:id="rId6"/>
    <p:sldLayoutId id="2147483688" r:id="rId7"/>
    <p:sldLayoutId id="2147483690" r:id="rId8"/>
    <p:sldLayoutId id="2147483689" r:id="rId9"/>
    <p:sldLayoutId id="2147483652" r:id="rId10"/>
    <p:sldLayoutId id="2147483662" r:id="rId11"/>
    <p:sldLayoutId id="2147483653" r:id="rId12"/>
    <p:sldLayoutId id="2147483663" r:id="rId13"/>
    <p:sldLayoutId id="2147483664" r:id="rId14"/>
    <p:sldLayoutId id="2147483665" r:id="rId15"/>
    <p:sldLayoutId id="2147483654" r:id="rId16"/>
    <p:sldLayoutId id="2147483680" r:id="rId17"/>
    <p:sldLayoutId id="2147483655" r:id="rId18"/>
    <p:sldLayoutId id="2147483656" r:id="rId19"/>
    <p:sldLayoutId id="2147483682" r:id="rId20"/>
    <p:sldLayoutId id="2147483657" r:id="rId21"/>
    <p:sldLayoutId id="2147483685" r:id="rId22"/>
    <p:sldLayoutId id="2147483686" r:id="rId23"/>
    <p:sldLayoutId id="2147483687" r:id="rId24"/>
    <p:sldLayoutId id="2147483658" r:id="rId25"/>
    <p:sldLayoutId id="2147483681" r:id="rId26"/>
    <p:sldLayoutId id="2147483659" r:id="rId27"/>
    <p:sldLayoutId id="2147483683" r:id="rId28"/>
    <p:sldLayoutId id="2147483679" r:id="rId29"/>
    <p:sldLayoutId id="2147483666" r:id="rId30"/>
    <p:sldLayoutId id="2147483667" r:id="rId31"/>
    <p:sldLayoutId id="2147483668" r:id="rId32"/>
    <p:sldLayoutId id="2147483669" r:id="rId33"/>
    <p:sldLayoutId id="2147483670" r:id="rId34"/>
    <p:sldLayoutId id="2147483671" r:id="rId35"/>
    <p:sldLayoutId id="2147483672" r:id="rId36"/>
    <p:sldLayoutId id="2147483673" r:id="rId37"/>
    <p:sldLayoutId id="2147483674" r:id="rId38"/>
    <p:sldLayoutId id="2147483675" r:id="rId39"/>
    <p:sldLayoutId id="2147483676" r:id="rId40"/>
    <p:sldLayoutId id="2147483677" r:id="rId41"/>
    <p:sldLayoutId id="2147483678" r:id="rId42"/>
  </p:sldLayoutIdLst>
  <p:hf hdr="0" ftr="0" dt="0"/>
  <p:txStyles>
    <p:titleStyle>
      <a:lvl1pPr algn="ctr" defTabSz="457200" rtl="0" eaLnBrk="1" latinLnBrk="0" hangingPunct="1">
        <a:spcBef>
          <a:spcPct val="0"/>
        </a:spcBef>
        <a:buNone/>
        <a:defRPr sz="3200" b="1"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2400" kern="1200">
          <a:solidFill>
            <a:srgbClr val="000000"/>
          </a:solidFill>
          <a:latin typeface="+mn-lt"/>
          <a:ea typeface="+mn-ea"/>
          <a:cs typeface="+mn-cs"/>
        </a:defRPr>
      </a:lvl1pPr>
      <a:lvl2pPr marL="457200" indent="0" algn="l" defTabSz="457200" rtl="0" eaLnBrk="1" latinLnBrk="0" hangingPunct="1">
        <a:spcBef>
          <a:spcPct val="20000"/>
        </a:spcBef>
        <a:buFont typeface="Arial"/>
        <a:buNone/>
        <a:defRPr sz="2000" kern="1200">
          <a:solidFill>
            <a:srgbClr val="000000"/>
          </a:solidFill>
          <a:latin typeface="+mn-lt"/>
          <a:ea typeface="+mn-ea"/>
          <a:cs typeface="+mn-cs"/>
        </a:defRPr>
      </a:lvl2pPr>
      <a:lvl3pPr marL="914400" indent="0" algn="l" defTabSz="457200" rtl="0" eaLnBrk="1" latinLnBrk="0" hangingPunct="1">
        <a:spcBef>
          <a:spcPct val="20000"/>
        </a:spcBef>
        <a:buFont typeface="Arial"/>
        <a:buNone/>
        <a:defRPr sz="1800" kern="1200">
          <a:solidFill>
            <a:srgbClr val="000000"/>
          </a:solidFill>
          <a:latin typeface="+mn-lt"/>
          <a:ea typeface="+mn-ea"/>
          <a:cs typeface="+mn-cs"/>
        </a:defRPr>
      </a:lvl3pPr>
      <a:lvl4pPr marL="1371600" indent="0" algn="l" defTabSz="457200" rtl="0" eaLnBrk="1" latinLnBrk="0" hangingPunct="1">
        <a:spcBef>
          <a:spcPct val="20000"/>
        </a:spcBef>
        <a:buFont typeface="Arial"/>
        <a:buNone/>
        <a:defRPr sz="1200" kern="1200">
          <a:solidFill>
            <a:srgbClr val="000000"/>
          </a:solidFill>
          <a:latin typeface="+mn-lt"/>
          <a:ea typeface="+mn-ea"/>
          <a:cs typeface="+mn-cs"/>
        </a:defRPr>
      </a:lvl4pPr>
      <a:lvl5pPr marL="1828800" indent="0" algn="l" defTabSz="457200" rtl="0" eaLnBrk="1" latinLnBrk="0" hangingPunct="1">
        <a:spcBef>
          <a:spcPct val="20000"/>
        </a:spcBef>
        <a:buFont typeface="Arial"/>
        <a:buNone/>
        <a:defRPr sz="12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0.jpe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www.connectopensource.org/" TargetMode="External"/><Relationship Id="rId7" Type="http://schemas.openxmlformats.org/officeDocument/2006/relationships/hyperlink" Target="https://connectopensource.atlassian.net/wiki/display/CONNECT4/CONNECT+4.6"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hyperlink" Target="http://www.connectopensource.org/developer-resources/forums" TargetMode="External"/><Relationship Id="rId5" Type="http://schemas.openxmlformats.org/officeDocument/2006/relationships/hyperlink" Target="https://connectopensource.atlassian.net/secure/RapidBoard.jspa" TargetMode="External"/><Relationship Id="rId4" Type="http://schemas.openxmlformats.org/officeDocument/2006/relationships/hyperlink" Target="https://connectopensource.atlassian.net/wiki/"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8" Type="http://schemas.openxmlformats.org/officeDocument/2006/relationships/image" Target="../media/image46.jpg"/><Relationship Id="rId13" Type="http://schemas.openxmlformats.org/officeDocument/2006/relationships/hyperlink" Target="http://www.fhims.org/" TargetMode="External"/><Relationship Id="rId3" Type="http://schemas.openxmlformats.org/officeDocument/2006/relationships/hyperlink" Target="mailto:federal.health@hhs.gov" TargetMode="External"/><Relationship Id="rId7" Type="http://schemas.openxmlformats.org/officeDocument/2006/relationships/hyperlink" Target="http://www.healthit.gov/" TargetMode="External"/><Relationship Id="rId12" Type="http://schemas.openxmlformats.org/officeDocument/2006/relationships/hyperlink" Target="mailto:Galen.Mulrooney@jpsys.com" TargetMode="External"/><Relationship Id="rId2" Type="http://schemas.openxmlformats.org/officeDocument/2006/relationships/image" Target="../media/image44.jpg"/><Relationship Id="rId1" Type="http://schemas.openxmlformats.org/officeDocument/2006/relationships/slideLayout" Target="../slideLayouts/slideLayout9.xml"/><Relationship Id="rId6" Type="http://schemas.openxmlformats.org/officeDocument/2006/relationships/hyperlink" Target="mailto:Nona.Hall@hhs.gov" TargetMode="External"/><Relationship Id="rId11" Type="http://schemas.openxmlformats.org/officeDocument/2006/relationships/image" Target="../media/image47.JPG"/><Relationship Id="rId5" Type="http://schemas.openxmlformats.org/officeDocument/2006/relationships/image" Target="../media/image45.JPG"/><Relationship Id="rId10" Type="http://schemas.openxmlformats.org/officeDocument/2006/relationships/hyperlink" Target="http://www.connectopensource.org/" TargetMode="External"/><Relationship Id="rId4" Type="http://schemas.openxmlformats.org/officeDocument/2006/relationships/hyperlink" Target="http://www.healthit.gov/FHA" TargetMode="External"/><Relationship Id="rId9" Type="http://schemas.openxmlformats.org/officeDocument/2006/relationships/hyperlink" Target="mailto:deepthi.rodrigues@cgifederal.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Federal Health Architecture: The Federal Advantage</a:t>
            </a:r>
            <a:endParaRPr lang="en-US" dirty="0"/>
          </a:p>
        </p:txBody>
      </p:sp>
      <p:sp>
        <p:nvSpPr>
          <p:cNvPr id="3" name="Subtitle 2"/>
          <p:cNvSpPr>
            <a:spLocks noGrp="1"/>
          </p:cNvSpPr>
          <p:nvPr>
            <p:ph type="subTitle" idx="1"/>
          </p:nvPr>
        </p:nvSpPr>
        <p:spPr/>
        <p:txBody>
          <a:bodyPr>
            <a:normAutofit/>
          </a:bodyPr>
          <a:lstStyle/>
          <a:p>
            <a:endParaRPr lang="en-US" i="1" dirty="0"/>
          </a:p>
        </p:txBody>
      </p:sp>
      <p:sp>
        <p:nvSpPr>
          <p:cNvPr id="4" name="Text Placeholder 3"/>
          <p:cNvSpPr>
            <a:spLocks noGrp="1"/>
          </p:cNvSpPr>
          <p:nvPr>
            <p:ph type="body" sz="quarter" idx="12"/>
          </p:nvPr>
        </p:nvSpPr>
        <p:spPr/>
        <p:txBody>
          <a:bodyPr/>
          <a:lstStyle/>
          <a:p>
            <a:r>
              <a:rPr lang="en-US" dirty="0" smtClean="0"/>
              <a:t>June 1, 2016</a:t>
            </a:r>
            <a:endParaRPr lang="en-US" dirty="0"/>
          </a:p>
        </p:txBody>
      </p:sp>
    </p:spTree>
    <p:extLst>
      <p:ext uri="{BB962C8B-B14F-4D97-AF65-F5344CB8AC3E}">
        <p14:creationId xmlns:p14="http://schemas.microsoft.com/office/powerpoint/2010/main" val="496779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endParaRPr lang="en-US" dirty="0" smtClean="0"/>
          </a:p>
          <a:p>
            <a:r>
              <a:rPr lang="en-US" b="1" dirty="0" smtClean="0"/>
              <a:t>Past</a:t>
            </a:r>
            <a:r>
              <a:rPr lang="en-US" b="1" dirty="0"/>
              <a:t>: </a:t>
            </a:r>
            <a:r>
              <a:rPr lang="en-US" dirty="0" smtClean="0"/>
              <a:t>Federal requirements for implementation</a:t>
            </a:r>
            <a:endParaRPr lang="en-US" dirty="0"/>
          </a:p>
          <a:p>
            <a:endParaRPr lang="en-US" b="1" dirty="0" smtClean="0"/>
          </a:p>
          <a:p>
            <a:endParaRPr lang="en-US" b="1" dirty="0" smtClean="0"/>
          </a:p>
          <a:p>
            <a:r>
              <a:rPr lang="en-US" b="1" dirty="0" smtClean="0"/>
              <a:t>Present</a:t>
            </a:r>
            <a:r>
              <a:rPr lang="en-US" b="1" dirty="0"/>
              <a:t>: </a:t>
            </a:r>
            <a:r>
              <a:rPr lang="en-US" dirty="0" smtClean="0"/>
              <a:t>Implementation support</a:t>
            </a:r>
          </a:p>
          <a:p>
            <a:endParaRPr lang="en-US" b="1" dirty="0" smtClean="0"/>
          </a:p>
          <a:p>
            <a:r>
              <a:rPr lang="en-US" b="1" dirty="0" smtClean="0"/>
              <a:t>Future</a:t>
            </a:r>
            <a:r>
              <a:rPr lang="en-US" b="1" dirty="0"/>
              <a:t>: </a:t>
            </a:r>
            <a:r>
              <a:rPr lang="en-US" dirty="0" smtClean="0"/>
              <a:t>Ad hoc support</a:t>
            </a:r>
            <a:endParaRPr lang="en-US" dirty="0"/>
          </a:p>
          <a:p>
            <a:endParaRPr lang="en-US" dirty="0"/>
          </a:p>
        </p:txBody>
      </p:sp>
      <p:sp>
        <p:nvSpPr>
          <p:cNvPr id="4" name="Slide Number Placeholder 3"/>
          <p:cNvSpPr>
            <a:spLocks noGrp="1"/>
          </p:cNvSpPr>
          <p:nvPr>
            <p:ph type="sldNum" sz="quarter" idx="12"/>
          </p:nvPr>
        </p:nvSpPr>
        <p:spPr/>
        <p:txBody>
          <a:bodyPr/>
          <a:lstStyle/>
          <a:p>
            <a:fld id="{F8059506-D6B1-B842-AAB5-13291BE98BD7}" type="slidenum">
              <a:rPr lang="en-US" smtClean="0"/>
              <a:t>10</a:t>
            </a:fld>
            <a:endParaRPr lang="en-US" dirty="0"/>
          </a:p>
        </p:txBody>
      </p:sp>
      <p:sp>
        <p:nvSpPr>
          <p:cNvPr id="5" name="Content Placeholder 4"/>
          <p:cNvSpPr>
            <a:spLocks noGrp="1"/>
          </p:cNvSpPr>
          <p:nvPr>
            <p:ph sz="half" idx="14"/>
          </p:nvPr>
        </p:nvSpPr>
        <p:spPr/>
        <p:txBody>
          <a:bodyPr/>
          <a:lstStyle/>
          <a:p>
            <a:endParaRPr lang="en-US" dirty="0" smtClean="0"/>
          </a:p>
          <a:p>
            <a:r>
              <a:rPr lang="en-US" b="1" dirty="0" smtClean="0"/>
              <a:t>Past</a:t>
            </a:r>
            <a:r>
              <a:rPr lang="en-US" b="1" dirty="0"/>
              <a:t>: </a:t>
            </a:r>
            <a:r>
              <a:rPr lang="en-US" dirty="0"/>
              <a:t>Federal partners’ healthcare directory </a:t>
            </a:r>
            <a:r>
              <a:rPr lang="en-US" dirty="0" smtClean="0"/>
              <a:t>requirements</a:t>
            </a:r>
          </a:p>
          <a:p>
            <a:endParaRPr lang="en-US" dirty="0"/>
          </a:p>
          <a:p>
            <a:r>
              <a:rPr lang="en-US" b="1" dirty="0"/>
              <a:t>Present: </a:t>
            </a:r>
            <a:r>
              <a:rPr lang="en-US" dirty="0" smtClean="0"/>
              <a:t>Evaluation of data elements</a:t>
            </a:r>
            <a:endParaRPr lang="en-US" dirty="0"/>
          </a:p>
          <a:p>
            <a:endParaRPr lang="en-US" dirty="0"/>
          </a:p>
          <a:p>
            <a:r>
              <a:rPr lang="en-US" b="1" dirty="0"/>
              <a:t>Future: </a:t>
            </a:r>
            <a:r>
              <a:rPr lang="en-US" dirty="0" smtClean="0"/>
              <a:t>Identify federal solution</a:t>
            </a:r>
            <a:endParaRPr lang="en-US" dirty="0"/>
          </a:p>
          <a:p>
            <a:endParaRPr lang="en-US" dirty="0"/>
          </a:p>
          <a:p>
            <a:endParaRPr lang="en-US" dirty="0"/>
          </a:p>
          <a:p>
            <a:endParaRPr lang="en-US" dirty="0"/>
          </a:p>
          <a:p>
            <a:endParaRPr lang="en-US" dirty="0"/>
          </a:p>
        </p:txBody>
      </p:sp>
      <p:sp>
        <p:nvSpPr>
          <p:cNvPr id="6" name="Title 5"/>
          <p:cNvSpPr>
            <a:spLocks noGrp="1"/>
          </p:cNvSpPr>
          <p:nvPr>
            <p:ph type="title"/>
          </p:nvPr>
        </p:nvSpPr>
        <p:spPr/>
        <p:txBody>
          <a:bodyPr/>
          <a:lstStyle/>
          <a:p>
            <a:r>
              <a:rPr lang="en-US" dirty="0" smtClean="0"/>
              <a:t>FHA’s Contributions to Health IT</a:t>
            </a:r>
            <a:endParaRPr lang="en-US" dirty="0"/>
          </a:p>
        </p:txBody>
      </p:sp>
      <p:graphicFrame>
        <p:nvGraphicFramePr>
          <p:cNvPr id="7" name="Content Placeholder 5"/>
          <p:cNvGraphicFramePr>
            <a:graphicFrameLocks/>
          </p:cNvGraphicFramePr>
          <p:nvPr>
            <p:extLst>
              <p:ext uri="{D42A27DB-BD31-4B8C-83A1-F6EECF244321}">
                <p14:modId xmlns:p14="http://schemas.microsoft.com/office/powerpoint/2010/main" val="2357547620"/>
              </p:ext>
            </p:extLst>
          </p:nvPr>
        </p:nvGraphicFramePr>
        <p:xfrm>
          <a:off x="501650" y="1295400"/>
          <a:ext cx="3765550" cy="396240"/>
        </p:xfrm>
        <a:graphic>
          <a:graphicData uri="http://schemas.openxmlformats.org/drawingml/2006/table">
            <a:tbl>
              <a:tblPr firstRow="1" bandRow="1">
                <a:tableStyleId>{5C22544A-7EE6-4342-B048-85BDC9FD1C3A}</a:tableStyleId>
              </a:tblPr>
              <a:tblGrid>
                <a:gridCol w="3765550"/>
              </a:tblGrid>
              <a:tr h="370840">
                <a:tc>
                  <a:txBody>
                    <a:bodyPr/>
                    <a:lstStyle/>
                    <a:p>
                      <a:r>
                        <a:rPr lang="en-US" sz="2000" b="0" i="0" dirty="0" smtClean="0">
                          <a:latin typeface="Helvetica Neue Medium"/>
                          <a:cs typeface="Helvetica Neue Medium"/>
                        </a:rPr>
                        <a:t>Directed Exchange</a:t>
                      </a:r>
                      <a:endParaRPr lang="en-US" sz="2000" b="0" i="0" dirty="0">
                        <a:latin typeface="Helvetica Neue Medium"/>
                        <a:cs typeface="Helvetica Neue Medium"/>
                      </a:endParaRPr>
                    </a:p>
                  </a:txBody>
                  <a:tcPr>
                    <a:solidFill>
                      <a:schemeClr val="tx1"/>
                    </a:solidFill>
                  </a:tcPr>
                </a:tc>
              </a:tr>
            </a:tbl>
          </a:graphicData>
        </a:graphic>
      </p:graphicFrame>
      <p:graphicFrame>
        <p:nvGraphicFramePr>
          <p:cNvPr id="8" name="Content Placeholder 8"/>
          <p:cNvGraphicFramePr>
            <a:graphicFrameLocks/>
          </p:cNvGraphicFramePr>
          <p:nvPr>
            <p:extLst>
              <p:ext uri="{D42A27DB-BD31-4B8C-83A1-F6EECF244321}">
                <p14:modId xmlns:p14="http://schemas.microsoft.com/office/powerpoint/2010/main" val="4210337647"/>
              </p:ext>
            </p:extLst>
          </p:nvPr>
        </p:nvGraphicFramePr>
        <p:xfrm>
          <a:off x="4654550" y="1295400"/>
          <a:ext cx="3879850" cy="396240"/>
        </p:xfrm>
        <a:graphic>
          <a:graphicData uri="http://schemas.openxmlformats.org/drawingml/2006/table">
            <a:tbl>
              <a:tblPr firstRow="1" bandRow="1">
                <a:tableStyleId>{5C22544A-7EE6-4342-B048-85BDC9FD1C3A}</a:tableStyleId>
              </a:tblPr>
              <a:tblGrid>
                <a:gridCol w="3879850"/>
              </a:tblGrid>
              <a:tr h="370840">
                <a:tc>
                  <a:txBody>
                    <a:bodyPr/>
                    <a:lstStyle/>
                    <a:p>
                      <a:r>
                        <a:rPr lang="en-US" sz="2000" b="0" i="0" dirty="0" smtClean="0">
                          <a:latin typeface="Helvetica Neue Medium"/>
                          <a:cs typeface="Helvetica Neue Medium"/>
                        </a:rPr>
                        <a:t>Health</a:t>
                      </a:r>
                      <a:r>
                        <a:rPr lang="en-US" sz="2000" b="0" i="0" baseline="0" dirty="0" smtClean="0">
                          <a:latin typeface="Helvetica Neue Medium"/>
                          <a:cs typeface="Helvetica Neue Medium"/>
                        </a:rPr>
                        <a:t> Care Directory</a:t>
                      </a:r>
                      <a:endParaRPr lang="en-US" sz="2000" b="0" i="0" dirty="0">
                        <a:latin typeface="Helvetica Neue Medium"/>
                        <a:cs typeface="Helvetica Neue Medium"/>
                      </a:endParaRPr>
                    </a:p>
                  </a:txBody>
                  <a:tcPr>
                    <a:solidFill>
                      <a:schemeClr val="tx1"/>
                    </a:solidFill>
                  </a:tcPr>
                </a:tc>
              </a:tr>
            </a:tbl>
          </a:graphicData>
        </a:graphic>
      </p:graphicFrame>
    </p:spTree>
    <p:extLst>
      <p:ext uri="{BB962C8B-B14F-4D97-AF65-F5344CB8AC3E}">
        <p14:creationId xmlns:p14="http://schemas.microsoft.com/office/powerpoint/2010/main" val="24490420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endParaRPr lang="en-US" dirty="0" smtClean="0"/>
          </a:p>
          <a:p>
            <a:r>
              <a:rPr lang="en-US" b="1" dirty="0"/>
              <a:t>Past: </a:t>
            </a:r>
            <a:r>
              <a:rPr lang="en-US" dirty="0" smtClean="0"/>
              <a:t>Identify federal barriers to information sharing</a:t>
            </a:r>
            <a:endParaRPr lang="en-US" dirty="0"/>
          </a:p>
          <a:p>
            <a:endParaRPr lang="en-US" dirty="0"/>
          </a:p>
          <a:p>
            <a:r>
              <a:rPr lang="en-US" b="1" dirty="0"/>
              <a:t>Present: </a:t>
            </a:r>
            <a:r>
              <a:rPr lang="en-US" dirty="0" smtClean="0"/>
              <a:t>Support ONC </a:t>
            </a:r>
            <a:r>
              <a:rPr lang="en-US" dirty="0"/>
              <a:t>privacy </a:t>
            </a:r>
            <a:r>
              <a:rPr lang="en-US" dirty="0" smtClean="0"/>
              <a:t>office</a:t>
            </a:r>
          </a:p>
          <a:p>
            <a:endParaRPr lang="en-US" dirty="0"/>
          </a:p>
          <a:p>
            <a:r>
              <a:rPr lang="en-US" b="1" dirty="0"/>
              <a:t>Future: </a:t>
            </a:r>
            <a:r>
              <a:rPr lang="en-US" dirty="0" smtClean="0"/>
              <a:t>None identified</a:t>
            </a:r>
            <a:endParaRPr lang="en-US" dirty="0"/>
          </a:p>
        </p:txBody>
      </p:sp>
      <p:sp>
        <p:nvSpPr>
          <p:cNvPr id="4" name="Slide Number Placeholder 3"/>
          <p:cNvSpPr>
            <a:spLocks noGrp="1"/>
          </p:cNvSpPr>
          <p:nvPr>
            <p:ph type="sldNum" sz="quarter" idx="12"/>
          </p:nvPr>
        </p:nvSpPr>
        <p:spPr/>
        <p:txBody>
          <a:bodyPr/>
          <a:lstStyle/>
          <a:p>
            <a:fld id="{F8059506-D6B1-B842-AAB5-13291BE98BD7}" type="slidenum">
              <a:rPr lang="en-US" smtClean="0"/>
              <a:t>11</a:t>
            </a:fld>
            <a:endParaRPr lang="en-US" dirty="0"/>
          </a:p>
        </p:txBody>
      </p:sp>
      <p:sp>
        <p:nvSpPr>
          <p:cNvPr id="5" name="Content Placeholder 4"/>
          <p:cNvSpPr>
            <a:spLocks noGrp="1"/>
          </p:cNvSpPr>
          <p:nvPr>
            <p:ph sz="half" idx="14"/>
          </p:nvPr>
        </p:nvSpPr>
        <p:spPr>
          <a:xfrm>
            <a:off x="4648200" y="1417637"/>
            <a:ext cx="4038600" cy="4525963"/>
          </a:xfrm>
        </p:spPr>
        <p:txBody>
          <a:bodyPr/>
          <a:lstStyle/>
          <a:p>
            <a:endParaRPr lang="en-US" sz="2800" dirty="0" smtClean="0"/>
          </a:p>
          <a:p>
            <a:r>
              <a:rPr lang="en-US" b="1" dirty="0" smtClean="0"/>
              <a:t>Past</a:t>
            </a:r>
            <a:r>
              <a:rPr lang="en-US" b="1" dirty="0"/>
              <a:t>: </a:t>
            </a:r>
            <a:r>
              <a:rPr lang="en-US" dirty="0" smtClean="0"/>
              <a:t>Not previously supported</a:t>
            </a:r>
            <a:endParaRPr lang="en-US" dirty="0"/>
          </a:p>
          <a:p>
            <a:endParaRPr lang="en-US" sz="4000" dirty="0"/>
          </a:p>
          <a:p>
            <a:r>
              <a:rPr lang="en-US" b="1" dirty="0"/>
              <a:t>Present</a:t>
            </a:r>
            <a:r>
              <a:rPr lang="en-US" dirty="0"/>
              <a:t>: </a:t>
            </a:r>
            <a:r>
              <a:rPr lang="en-US" dirty="0" smtClean="0"/>
              <a:t>Collaborating with DoD, VA, and IHS </a:t>
            </a:r>
          </a:p>
          <a:p>
            <a:endParaRPr lang="en-US" sz="2800" dirty="0"/>
          </a:p>
          <a:p>
            <a:r>
              <a:rPr lang="en-US" b="1" dirty="0"/>
              <a:t>Future:</a:t>
            </a:r>
            <a:r>
              <a:rPr lang="en-US" dirty="0"/>
              <a:t> </a:t>
            </a:r>
            <a:r>
              <a:rPr lang="en-US" dirty="0" smtClean="0"/>
              <a:t>TBD</a:t>
            </a:r>
            <a:endParaRPr lang="en-US" dirty="0"/>
          </a:p>
          <a:p>
            <a:endParaRPr lang="en-US" dirty="0"/>
          </a:p>
          <a:p>
            <a:endParaRPr lang="en-US" dirty="0"/>
          </a:p>
          <a:p>
            <a:endParaRPr lang="en-US" dirty="0"/>
          </a:p>
          <a:p>
            <a:endParaRPr lang="en-US" dirty="0"/>
          </a:p>
        </p:txBody>
      </p:sp>
      <p:sp>
        <p:nvSpPr>
          <p:cNvPr id="6" name="Title 5"/>
          <p:cNvSpPr>
            <a:spLocks noGrp="1"/>
          </p:cNvSpPr>
          <p:nvPr>
            <p:ph type="title"/>
          </p:nvPr>
        </p:nvSpPr>
        <p:spPr/>
        <p:txBody>
          <a:bodyPr/>
          <a:lstStyle/>
          <a:p>
            <a:r>
              <a:rPr lang="en-US" dirty="0" smtClean="0"/>
              <a:t>FHA’s Contributions to Health IT</a:t>
            </a:r>
            <a:endParaRPr lang="en-US" dirty="0"/>
          </a:p>
        </p:txBody>
      </p:sp>
      <p:graphicFrame>
        <p:nvGraphicFramePr>
          <p:cNvPr id="7" name="Content Placeholder 5"/>
          <p:cNvGraphicFramePr>
            <a:graphicFrameLocks/>
          </p:cNvGraphicFramePr>
          <p:nvPr>
            <p:extLst>
              <p:ext uri="{D42A27DB-BD31-4B8C-83A1-F6EECF244321}">
                <p14:modId xmlns:p14="http://schemas.microsoft.com/office/powerpoint/2010/main" val="3783343727"/>
              </p:ext>
            </p:extLst>
          </p:nvPr>
        </p:nvGraphicFramePr>
        <p:xfrm>
          <a:off x="501650" y="1295400"/>
          <a:ext cx="3917950" cy="396240"/>
        </p:xfrm>
        <a:graphic>
          <a:graphicData uri="http://schemas.openxmlformats.org/drawingml/2006/table">
            <a:tbl>
              <a:tblPr firstRow="1" bandRow="1">
                <a:tableStyleId>{5C22544A-7EE6-4342-B048-85BDC9FD1C3A}</a:tableStyleId>
              </a:tblPr>
              <a:tblGrid>
                <a:gridCol w="3917950"/>
              </a:tblGrid>
              <a:tr h="370840">
                <a:tc>
                  <a:txBody>
                    <a:bodyPr/>
                    <a:lstStyle/>
                    <a:p>
                      <a:r>
                        <a:rPr lang="en-US" sz="2000" b="0" i="0" dirty="0" smtClean="0">
                          <a:latin typeface="Helvetica Neue Medium"/>
                          <a:cs typeface="Helvetica Neue Medium"/>
                        </a:rPr>
                        <a:t>Patient Consent &amp; Authorization</a:t>
                      </a:r>
                      <a:endParaRPr lang="en-US" sz="2000" b="0" i="0" dirty="0">
                        <a:latin typeface="Helvetica Neue Medium"/>
                        <a:cs typeface="Helvetica Neue Medium"/>
                      </a:endParaRPr>
                    </a:p>
                  </a:txBody>
                  <a:tcPr>
                    <a:solidFill>
                      <a:schemeClr val="tx1"/>
                    </a:solidFill>
                  </a:tcPr>
                </a:tc>
              </a:tr>
            </a:tbl>
          </a:graphicData>
        </a:graphic>
      </p:graphicFrame>
      <p:graphicFrame>
        <p:nvGraphicFramePr>
          <p:cNvPr id="8" name="Content Placeholder 8"/>
          <p:cNvGraphicFramePr>
            <a:graphicFrameLocks/>
          </p:cNvGraphicFramePr>
          <p:nvPr>
            <p:extLst>
              <p:ext uri="{D42A27DB-BD31-4B8C-83A1-F6EECF244321}">
                <p14:modId xmlns:p14="http://schemas.microsoft.com/office/powerpoint/2010/main" val="16718898"/>
              </p:ext>
            </p:extLst>
          </p:nvPr>
        </p:nvGraphicFramePr>
        <p:xfrm>
          <a:off x="4654550" y="1295400"/>
          <a:ext cx="3879850" cy="396240"/>
        </p:xfrm>
        <a:graphic>
          <a:graphicData uri="http://schemas.openxmlformats.org/drawingml/2006/table">
            <a:tbl>
              <a:tblPr firstRow="1" bandRow="1">
                <a:tableStyleId>{5C22544A-7EE6-4342-B048-85BDC9FD1C3A}</a:tableStyleId>
              </a:tblPr>
              <a:tblGrid>
                <a:gridCol w="3879850"/>
              </a:tblGrid>
              <a:tr h="370840">
                <a:tc>
                  <a:txBody>
                    <a:bodyPr/>
                    <a:lstStyle/>
                    <a:p>
                      <a:r>
                        <a:rPr lang="en-US" sz="2000" b="0" i="0" dirty="0" smtClean="0">
                          <a:latin typeface="Helvetica Neue Medium"/>
                          <a:cs typeface="Helvetica Neue Medium"/>
                        </a:rPr>
                        <a:t>Patient</a:t>
                      </a:r>
                      <a:r>
                        <a:rPr lang="en-US" sz="2000" b="0" i="0" baseline="0" dirty="0" smtClean="0">
                          <a:latin typeface="Helvetica Neue Medium"/>
                          <a:cs typeface="Helvetica Neue Medium"/>
                        </a:rPr>
                        <a:t> Matching</a:t>
                      </a:r>
                      <a:endParaRPr lang="en-US" sz="2000" b="0" i="0" dirty="0">
                        <a:latin typeface="Helvetica Neue Medium"/>
                        <a:cs typeface="Helvetica Neue Medium"/>
                      </a:endParaRPr>
                    </a:p>
                  </a:txBody>
                  <a:tcPr>
                    <a:solidFill>
                      <a:schemeClr val="tx1"/>
                    </a:solidFill>
                  </a:tcPr>
                </a:tc>
              </a:tr>
            </a:tbl>
          </a:graphicData>
        </a:graphic>
      </p:graphicFrame>
    </p:spTree>
    <p:extLst>
      <p:ext uri="{BB962C8B-B14F-4D97-AF65-F5344CB8AC3E}">
        <p14:creationId xmlns:p14="http://schemas.microsoft.com/office/powerpoint/2010/main" val="14308894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endParaRPr lang="en-US" dirty="0" smtClean="0"/>
          </a:p>
          <a:p>
            <a:r>
              <a:rPr lang="en-US" sz="2000" b="1" dirty="0"/>
              <a:t>Past: </a:t>
            </a:r>
            <a:r>
              <a:rPr lang="en-US" sz="2000" dirty="0" smtClean="0"/>
              <a:t>FHIM </a:t>
            </a:r>
            <a:r>
              <a:rPr lang="en-US" sz="2000" dirty="0"/>
              <a:t>“single standards solution” for health information  </a:t>
            </a:r>
            <a:r>
              <a:rPr lang="en-US" sz="2000" dirty="0" smtClean="0"/>
              <a:t>modeling</a:t>
            </a:r>
          </a:p>
          <a:p>
            <a:endParaRPr lang="en-US" sz="2000" dirty="0"/>
          </a:p>
          <a:p>
            <a:r>
              <a:rPr lang="en-US" sz="2000" b="1" dirty="0"/>
              <a:t>Present: </a:t>
            </a:r>
            <a:r>
              <a:rPr lang="en-US" sz="2000" dirty="0" smtClean="0"/>
              <a:t>Alignment of FHIM &amp; CIMI; Implementation guides</a:t>
            </a:r>
            <a:endParaRPr lang="en-US" sz="2000" dirty="0"/>
          </a:p>
          <a:p>
            <a:endParaRPr lang="en-US" sz="2000" dirty="0"/>
          </a:p>
          <a:p>
            <a:r>
              <a:rPr lang="en-US" sz="2000" b="1" dirty="0"/>
              <a:t>Future: </a:t>
            </a:r>
            <a:r>
              <a:rPr lang="en-US" sz="2000" dirty="0" smtClean="0"/>
              <a:t>Collaboration with modeling community, vocabulary sets, new standards</a:t>
            </a:r>
            <a:endParaRPr lang="en-US" sz="2000" dirty="0"/>
          </a:p>
        </p:txBody>
      </p:sp>
      <p:sp>
        <p:nvSpPr>
          <p:cNvPr id="4" name="Slide Number Placeholder 3"/>
          <p:cNvSpPr>
            <a:spLocks noGrp="1"/>
          </p:cNvSpPr>
          <p:nvPr>
            <p:ph type="sldNum" sz="quarter" idx="12"/>
          </p:nvPr>
        </p:nvSpPr>
        <p:spPr/>
        <p:txBody>
          <a:bodyPr/>
          <a:lstStyle/>
          <a:p>
            <a:fld id="{F8059506-D6B1-B842-AAB5-13291BE98BD7}" type="slidenum">
              <a:rPr lang="en-US" smtClean="0"/>
              <a:t>12</a:t>
            </a:fld>
            <a:endParaRPr lang="en-US" dirty="0"/>
          </a:p>
        </p:txBody>
      </p:sp>
      <p:sp>
        <p:nvSpPr>
          <p:cNvPr id="5" name="Content Placeholder 4"/>
          <p:cNvSpPr>
            <a:spLocks noGrp="1"/>
          </p:cNvSpPr>
          <p:nvPr>
            <p:ph sz="half" idx="14"/>
          </p:nvPr>
        </p:nvSpPr>
        <p:spPr/>
        <p:txBody>
          <a:bodyPr/>
          <a:lstStyle/>
          <a:p>
            <a:endParaRPr lang="en-US" dirty="0" smtClean="0"/>
          </a:p>
          <a:p>
            <a:r>
              <a:rPr lang="en-US" sz="2000" b="1" dirty="0"/>
              <a:t>Past: </a:t>
            </a:r>
            <a:r>
              <a:rPr lang="en-US" sz="2000" dirty="0" smtClean="0"/>
              <a:t>Monitored</a:t>
            </a:r>
          </a:p>
          <a:p>
            <a:endParaRPr lang="en-US" sz="2000" dirty="0"/>
          </a:p>
          <a:p>
            <a:endParaRPr lang="en-US" sz="3200" dirty="0"/>
          </a:p>
          <a:p>
            <a:r>
              <a:rPr lang="en-US" sz="2000" b="1" dirty="0" smtClean="0"/>
              <a:t>Present</a:t>
            </a:r>
            <a:r>
              <a:rPr lang="en-US" sz="2000" dirty="0" smtClean="0"/>
              <a:t>: Steward of health domain</a:t>
            </a:r>
            <a:endParaRPr lang="en-US" sz="2000" dirty="0"/>
          </a:p>
          <a:p>
            <a:endParaRPr lang="en-US" sz="2000" dirty="0"/>
          </a:p>
          <a:p>
            <a:r>
              <a:rPr lang="en-US" sz="2000" b="1" dirty="0"/>
              <a:t>Future: </a:t>
            </a:r>
            <a:r>
              <a:rPr lang="en-US" sz="2000" dirty="0"/>
              <a:t>NIEM </a:t>
            </a:r>
            <a:r>
              <a:rPr lang="en-US" sz="2000" dirty="0" smtClean="0"/>
              <a:t>alignment with health standards</a:t>
            </a:r>
            <a:endParaRPr lang="en-US" sz="2000" dirty="0"/>
          </a:p>
          <a:p>
            <a:endParaRPr lang="en-US" dirty="0"/>
          </a:p>
          <a:p>
            <a:endParaRPr lang="en-US" dirty="0"/>
          </a:p>
          <a:p>
            <a:endParaRPr lang="en-US" dirty="0"/>
          </a:p>
          <a:p>
            <a:endParaRPr lang="en-US" dirty="0"/>
          </a:p>
        </p:txBody>
      </p:sp>
      <p:sp>
        <p:nvSpPr>
          <p:cNvPr id="6" name="Title 5"/>
          <p:cNvSpPr>
            <a:spLocks noGrp="1"/>
          </p:cNvSpPr>
          <p:nvPr>
            <p:ph type="title"/>
          </p:nvPr>
        </p:nvSpPr>
        <p:spPr/>
        <p:txBody>
          <a:bodyPr/>
          <a:lstStyle/>
          <a:p>
            <a:r>
              <a:rPr lang="en-US" dirty="0" smtClean="0"/>
              <a:t>FHA’s Contributions to Health IT</a:t>
            </a:r>
            <a:endParaRPr lang="en-US" dirty="0"/>
          </a:p>
        </p:txBody>
      </p:sp>
      <p:graphicFrame>
        <p:nvGraphicFramePr>
          <p:cNvPr id="7" name="Content Placeholder 5"/>
          <p:cNvGraphicFramePr>
            <a:graphicFrameLocks/>
          </p:cNvGraphicFramePr>
          <p:nvPr>
            <p:extLst>
              <p:ext uri="{D42A27DB-BD31-4B8C-83A1-F6EECF244321}">
                <p14:modId xmlns:p14="http://schemas.microsoft.com/office/powerpoint/2010/main" val="318524411"/>
              </p:ext>
            </p:extLst>
          </p:nvPr>
        </p:nvGraphicFramePr>
        <p:xfrm>
          <a:off x="501650" y="1295400"/>
          <a:ext cx="3917950" cy="396240"/>
        </p:xfrm>
        <a:graphic>
          <a:graphicData uri="http://schemas.openxmlformats.org/drawingml/2006/table">
            <a:tbl>
              <a:tblPr firstRow="1" bandRow="1">
                <a:tableStyleId>{5C22544A-7EE6-4342-B048-85BDC9FD1C3A}</a:tableStyleId>
              </a:tblPr>
              <a:tblGrid>
                <a:gridCol w="3917950"/>
              </a:tblGrid>
              <a:tr h="370840">
                <a:tc>
                  <a:txBody>
                    <a:bodyPr/>
                    <a:lstStyle/>
                    <a:p>
                      <a:r>
                        <a:rPr lang="en-US" sz="2000" b="0" i="0" dirty="0" smtClean="0">
                          <a:latin typeface="Helvetica Neue Medium"/>
                          <a:cs typeface="Helvetica Neue Medium"/>
                        </a:rPr>
                        <a:t>Health Information Modeling</a:t>
                      </a:r>
                      <a:endParaRPr lang="en-US" sz="2000" b="0" i="0" dirty="0">
                        <a:latin typeface="Helvetica Neue Medium"/>
                        <a:cs typeface="Helvetica Neue Medium"/>
                      </a:endParaRPr>
                    </a:p>
                  </a:txBody>
                  <a:tcPr>
                    <a:solidFill>
                      <a:schemeClr val="tx1"/>
                    </a:solidFill>
                  </a:tcPr>
                </a:tc>
              </a:tr>
            </a:tbl>
          </a:graphicData>
        </a:graphic>
      </p:graphicFrame>
      <p:graphicFrame>
        <p:nvGraphicFramePr>
          <p:cNvPr id="8" name="Content Placeholder 8"/>
          <p:cNvGraphicFramePr>
            <a:graphicFrameLocks/>
          </p:cNvGraphicFramePr>
          <p:nvPr>
            <p:extLst>
              <p:ext uri="{D42A27DB-BD31-4B8C-83A1-F6EECF244321}">
                <p14:modId xmlns:p14="http://schemas.microsoft.com/office/powerpoint/2010/main" val="2083035522"/>
              </p:ext>
            </p:extLst>
          </p:nvPr>
        </p:nvGraphicFramePr>
        <p:xfrm>
          <a:off x="4654550" y="1295400"/>
          <a:ext cx="3879850" cy="396240"/>
        </p:xfrm>
        <a:graphic>
          <a:graphicData uri="http://schemas.openxmlformats.org/drawingml/2006/table">
            <a:tbl>
              <a:tblPr firstRow="1" bandRow="1">
                <a:tableStyleId>{5C22544A-7EE6-4342-B048-85BDC9FD1C3A}</a:tableStyleId>
              </a:tblPr>
              <a:tblGrid>
                <a:gridCol w="3879850"/>
              </a:tblGrid>
              <a:tr h="370840">
                <a:tc>
                  <a:txBody>
                    <a:bodyPr/>
                    <a:lstStyle/>
                    <a:p>
                      <a:r>
                        <a:rPr lang="en-US" sz="2000" b="0" i="0" dirty="0" smtClean="0">
                          <a:latin typeface="Helvetica Neue Medium"/>
                          <a:cs typeface="Helvetica Neue Medium"/>
                        </a:rPr>
                        <a:t>NIEM</a:t>
                      </a:r>
                      <a:endParaRPr lang="en-US" sz="2000" b="0" i="0" dirty="0">
                        <a:latin typeface="Helvetica Neue Medium"/>
                        <a:cs typeface="Helvetica Neue Medium"/>
                      </a:endParaRPr>
                    </a:p>
                  </a:txBody>
                  <a:tcPr>
                    <a:solidFill>
                      <a:schemeClr val="tx1"/>
                    </a:solidFill>
                  </a:tcPr>
                </a:tc>
              </a:tr>
            </a:tbl>
          </a:graphicData>
        </a:graphic>
      </p:graphicFrame>
    </p:spTree>
    <p:extLst>
      <p:ext uri="{BB962C8B-B14F-4D97-AF65-F5344CB8AC3E}">
        <p14:creationId xmlns:p14="http://schemas.microsoft.com/office/powerpoint/2010/main" val="28689432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endParaRPr lang="en-US" dirty="0" smtClean="0"/>
          </a:p>
          <a:p>
            <a:r>
              <a:rPr lang="en-US" b="1" dirty="0"/>
              <a:t>Past: </a:t>
            </a:r>
            <a:r>
              <a:rPr lang="en-US" dirty="0" smtClean="0"/>
              <a:t>ONC strategy and Roadmap</a:t>
            </a:r>
          </a:p>
          <a:p>
            <a:endParaRPr lang="en-US" dirty="0"/>
          </a:p>
          <a:p>
            <a:r>
              <a:rPr lang="en-US" b="1" dirty="0"/>
              <a:t>Present: </a:t>
            </a:r>
            <a:r>
              <a:rPr lang="en-US" dirty="0" smtClean="0"/>
              <a:t>Collaborating with federal partners on CCMs</a:t>
            </a:r>
            <a:endParaRPr lang="en-US" dirty="0"/>
          </a:p>
          <a:p>
            <a:endParaRPr lang="en-US" dirty="0"/>
          </a:p>
          <a:p>
            <a:r>
              <a:rPr lang="en-US" b="1" dirty="0"/>
              <a:t>Future: </a:t>
            </a:r>
            <a:r>
              <a:rPr lang="en-US" dirty="0" smtClean="0"/>
              <a:t>Reporting and collaborating on implementation of CCMs</a:t>
            </a:r>
            <a:endParaRPr lang="en-US" dirty="0"/>
          </a:p>
        </p:txBody>
      </p:sp>
      <p:sp>
        <p:nvSpPr>
          <p:cNvPr id="4" name="Slide Number Placeholder 3"/>
          <p:cNvSpPr>
            <a:spLocks noGrp="1"/>
          </p:cNvSpPr>
          <p:nvPr>
            <p:ph type="sldNum" sz="quarter" idx="12"/>
          </p:nvPr>
        </p:nvSpPr>
        <p:spPr/>
        <p:txBody>
          <a:bodyPr/>
          <a:lstStyle/>
          <a:p>
            <a:fld id="{F8059506-D6B1-B842-AAB5-13291BE98BD7}" type="slidenum">
              <a:rPr lang="en-US" smtClean="0"/>
              <a:t>13</a:t>
            </a:fld>
            <a:endParaRPr lang="en-US" dirty="0"/>
          </a:p>
        </p:txBody>
      </p:sp>
      <p:sp>
        <p:nvSpPr>
          <p:cNvPr id="5" name="Content Placeholder 4"/>
          <p:cNvSpPr>
            <a:spLocks noGrp="1"/>
          </p:cNvSpPr>
          <p:nvPr>
            <p:ph sz="half" idx="14"/>
          </p:nvPr>
        </p:nvSpPr>
        <p:spPr>
          <a:xfrm>
            <a:off x="4648200" y="1475496"/>
            <a:ext cx="4191000" cy="4525963"/>
          </a:xfrm>
        </p:spPr>
        <p:txBody>
          <a:bodyPr/>
          <a:lstStyle/>
          <a:p>
            <a:endParaRPr lang="en-US" dirty="0" smtClean="0"/>
          </a:p>
          <a:p>
            <a:r>
              <a:rPr lang="en-US" b="1" dirty="0"/>
              <a:t>Past: </a:t>
            </a:r>
            <a:r>
              <a:rPr lang="en-US" dirty="0" smtClean="0"/>
              <a:t>8 years</a:t>
            </a:r>
          </a:p>
          <a:p>
            <a:endParaRPr lang="en-US" sz="4400" dirty="0"/>
          </a:p>
          <a:p>
            <a:r>
              <a:rPr lang="en-US" b="1" dirty="0" smtClean="0"/>
              <a:t>Present</a:t>
            </a:r>
            <a:r>
              <a:rPr lang="en-US" dirty="0" smtClean="0"/>
              <a:t>: Manage federal participation of the showcase</a:t>
            </a:r>
            <a:endParaRPr lang="en-US" dirty="0"/>
          </a:p>
          <a:p>
            <a:endParaRPr lang="en-US" dirty="0"/>
          </a:p>
          <a:p>
            <a:r>
              <a:rPr lang="en-US" b="1" dirty="0"/>
              <a:t>Future: </a:t>
            </a:r>
            <a:r>
              <a:rPr lang="en-US" dirty="0" smtClean="0"/>
              <a:t>Coordinate showcase scenarios among federal agencies</a:t>
            </a:r>
            <a:endParaRPr lang="en-US" dirty="0"/>
          </a:p>
          <a:p>
            <a:endParaRPr lang="en-US" dirty="0"/>
          </a:p>
          <a:p>
            <a:endParaRPr lang="en-US" dirty="0"/>
          </a:p>
          <a:p>
            <a:endParaRPr lang="en-US" dirty="0"/>
          </a:p>
          <a:p>
            <a:endParaRPr lang="en-US" dirty="0"/>
          </a:p>
        </p:txBody>
      </p:sp>
      <p:sp>
        <p:nvSpPr>
          <p:cNvPr id="6" name="Title 5"/>
          <p:cNvSpPr>
            <a:spLocks noGrp="1"/>
          </p:cNvSpPr>
          <p:nvPr>
            <p:ph type="title"/>
          </p:nvPr>
        </p:nvSpPr>
        <p:spPr/>
        <p:txBody>
          <a:bodyPr/>
          <a:lstStyle/>
          <a:p>
            <a:r>
              <a:rPr lang="en-US" dirty="0" smtClean="0"/>
              <a:t>FHA’s Contributions to Health IT</a:t>
            </a:r>
            <a:endParaRPr lang="en-US" dirty="0"/>
          </a:p>
        </p:txBody>
      </p:sp>
      <p:graphicFrame>
        <p:nvGraphicFramePr>
          <p:cNvPr id="7" name="Content Placeholder 5"/>
          <p:cNvGraphicFramePr>
            <a:graphicFrameLocks/>
          </p:cNvGraphicFramePr>
          <p:nvPr>
            <p:extLst>
              <p:ext uri="{D42A27DB-BD31-4B8C-83A1-F6EECF244321}">
                <p14:modId xmlns:p14="http://schemas.microsoft.com/office/powerpoint/2010/main" val="2605594329"/>
              </p:ext>
            </p:extLst>
          </p:nvPr>
        </p:nvGraphicFramePr>
        <p:xfrm>
          <a:off x="501650" y="1295400"/>
          <a:ext cx="3917950" cy="396240"/>
        </p:xfrm>
        <a:graphic>
          <a:graphicData uri="http://schemas.openxmlformats.org/drawingml/2006/table">
            <a:tbl>
              <a:tblPr firstRow="1" bandRow="1">
                <a:tableStyleId>{5C22544A-7EE6-4342-B048-85BDC9FD1C3A}</a:tableStyleId>
              </a:tblPr>
              <a:tblGrid>
                <a:gridCol w="3917950"/>
              </a:tblGrid>
              <a:tr h="370840">
                <a:tc>
                  <a:txBody>
                    <a:bodyPr/>
                    <a:lstStyle/>
                    <a:p>
                      <a:r>
                        <a:rPr lang="en-US" sz="2000" b="0" i="0" dirty="0" smtClean="0">
                          <a:latin typeface="Helvetica Neue Medium"/>
                          <a:cs typeface="Helvetica Neue Medium"/>
                        </a:rPr>
                        <a:t>ONC</a:t>
                      </a:r>
                      <a:r>
                        <a:rPr lang="en-US" sz="2000" b="0" i="0" baseline="0" dirty="0" smtClean="0">
                          <a:latin typeface="Helvetica Neue Medium"/>
                          <a:cs typeface="Helvetica Neue Medium"/>
                        </a:rPr>
                        <a:t> Interoperability Roadmap</a:t>
                      </a:r>
                      <a:endParaRPr lang="en-US" sz="2000" b="0" i="0" dirty="0">
                        <a:latin typeface="Helvetica Neue Medium"/>
                        <a:cs typeface="Helvetica Neue Medium"/>
                      </a:endParaRPr>
                    </a:p>
                  </a:txBody>
                  <a:tcPr>
                    <a:solidFill>
                      <a:schemeClr val="tx1"/>
                    </a:solidFill>
                  </a:tcPr>
                </a:tc>
              </a:tr>
            </a:tbl>
          </a:graphicData>
        </a:graphic>
      </p:graphicFrame>
      <p:graphicFrame>
        <p:nvGraphicFramePr>
          <p:cNvPr id="8" name="Content Placeholder 8"/>
          <p:cNvGraphicFramePr>
            <a:graphicFrameLocks/>
          </p:cNvGraphicFramePr>
          <p:nvPr>
            <p:extLst>
              <p:ext uri="{D42A27DB-BD31-4B8C-83A1-F6EECF244321}">
                <p14:modId xmlns:p14="http://schemas.microsoft.com/office/powerpoint/2010/main" val="3538118968"/>
              </p:ext>
            </p:extLst>
          </p:nvPr>
        </p:nvGraphicFramePr>
        <p:xfrm>
          <a:off x="4654550" y="1295400"/>
          <a:ext cx="3879850" cy="396240"/>
        </p:xfrm>
        <a:graphic>
          <a:graphicData uri="http://schemas.openxmlformats.org/drawingml/2006/table">
            <a:tbl>
              <a:tblPr firstRow="1" bandRow="1">
                <a:tableStyleId>{5C22544A-7EE6-4342-B048-85BDC9FD1C3A}</a:tableStyleId>
              </a:tblPr>
              <a:tblGrid>
                <a:gridCol w="3879850"/>
              </a:tblGrid>
              <a:tr h="370840">
                <a:tc>
                  <a:txBody>
                    <a:bodyPr/>
                    <a:lstStyle/>
                    <a:p>
                      <a:r>
                        <a:rPr lang="en-US" sz="2000" b="0" i="0" dirty="0" smtClean="0">
                          <a:latin typeface="Helvetica Neue Medium"/>
                          <a:cs typeface="Helvetica Neue Medium"/>
                        </a:rPr>
                        <a:t>HIMSS</a:t>
                      </a:r>
                      <a:endParaRPr lang="en-US" sz="2000" b="0" i="0" dirty="0">
                        <a:latin typeface="Helvetica Neue Medium"/>
                        <a:cs typeface="Helvetica Neue Medium"/>
                      </a:endParaRPr>
                    </a:p>
                  </a:txBody>
                  <a:tcPr>
                    <a:solidFill>
                      <a:schemeClr val="tx1"/>
                    </a:solidFill>
                  </a:tcPr>
                </a:tc>
              </a:tr>
            </a:tbl>
          </a:graphicData>
        </a:graphic>
      </p:graphicFrame>
    </p:spTree>
    <p:extLst>
      <p:ext uri="{BB962C8B-B14F-4D97-AF65-F5344CB8AC3E}">
        <p14:creationId xmlns:p14="http://schemas.microsoft.com/office/powerpoint/2010/main" val="1686808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267200"/>
            <a:ext cx="7772400" cy="1362075"/>
          </a:xfrm>
        </p:spPr>
        <p:txBody>
          <a:bodyPr>
            <a:normAutofit/>
          </a:bodyPr>
          <a:lstStyle/>
          <a:p>
            <a:r>
              <a:rPr lang="en-US" dirty="0">
                <a:solidFill>
                  <a:srgbClr val="1D427C"/>
                </a:solidFill>
                <a:cs typeface="Verdana"/>
              </a:rPr>
              <a:t>Enterprise Architecture: Building the Bridge of Interoperability</a:t>
            </a:r>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t>14</a:t>
            </a:fld>
            <a:endParaRPr lang="en-US" dirty="0"/>
          </a:p>
        </p:txBody>
      </p:sp>
    </p:spTree>
    <p:extLst>
      <p:ext uri="{BB962C8B-B14F-4D97-AF65-F5344CB8AC3E}">
        <p14:creationId xmlns:p14="http://schemas.microsoft.com/office/powerpoint/2010/main" val="39789381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F8059506-D6B1-B842-AAB5-13291BE98BD7}" type="slidenum">
              <a:rPr lang="en-US" smtClean="0"/>
              <a:pPr/>
              <a:t>15</a:t>
            </a:fld>
            <a:endParaRPr lang="en-US" dirty="0"/>
          </a:p>
        </p:txBody>
      </p:sp>
      <p:sp>
        <p:nvSpPr>
          <p:cNvPr id="5" name="Title 4"/>
          <p:cNvSpPr>
            <a:spLocks noGrp="1"/>
          </p:cNvSpPr>
          <p:nvPr>
            <p:ph type="title"/>
          </p:nvPr>
        </p:nvSpPr>
        <p:spPr/>
        <p:txBody>
          <a:bodyPr/>
          <a:lstStyle/>
          <a:p>
            <a:r>
              <a:rPr lang="en-US" dirty="0" smtClean="0"/>
              <a:t>Value of Architecture</a:t>
            </a:r>
            <a:endParaRPr lang="en-US" dirty="0"/>
          </a:p>
        </p:txBody>
      </p:sp>
      <p:pic>
        <p:nvPicPr>
          <p:cNvPr id="7"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6699" y="1775435"/>
            <a:ext cx="4869481" cy="3289524"/>
          </a:xfrm>
          <a:prstGeom prst="rect">
            <a:avLst/>
          </a:prstGeom>
        </p:spPr>
      </p:pic>
      <p:sp>
        <p:nvSpPr>
          <p:cNvPr id="10" name="Content Placeholder 5"/>
          <p:cNvSpPr txBox="1">
            <a:spLocks/>
          </p:cNvSpPr>
          <p:nvPr/>
        </p:nvSpPr>
        <p:spPr>
          <a:xfrm>
            <a:off x="400812" y="1527371"/>
            <a:ext cx="3657599" cy="3785652"/>
          </a:xfrm>
          <a:prstGeom prst="rect">
            <a:avLst/>
          </a:prstGeom>
          <a:noFill/>
        </p:spPr>
        <p:txBody>
          <a:bodyPr wrap="square" rtlCol="0">
            <a:spAutoFit/>
          </a:bodyPr>
          <a:lstStyle>
            <a:lvl1pPr marL="0" indent="0" algn="l" defTabSz="457200" rtl="0" eaLnBrk="1" latinLnBrk="0" hangingPunct="1">
              <a:spcBef>
                <a:spcPct val="20000"/>
              </a:spcBef>
              <a:buFont typeface="Arial"/>
              <a:buNone/>
              <a:defRPr sz="2400" kern="1200">
                <a:solidFill>
                  <a:srgbClr val="000000"/>
                </a:solidFill>
                <a:latin typeface="+mn-lt"/>
                <a:ea typeface="+mn-ea"/>
                <a:cs typeface="+mn-cs"/>
              </a:defRPr>
            </a:lvl1pPr>
            <a:lvl2pPr marL="457200" indent="0" algn="l" defTabSz="457200" rtl="0" eaLnBrk="1" latinLnBrk="0" hangingPunct="1">
              <a:spcBef>
                <a:spcPct val="20000"/>
              </a:spcBef>
              <a:buFont typeface="Arial"/>
              <a:buNone/>
              <a:defRPr sz="2000" kern="1200">
                <a:solidFill>
                  <a:srgbClr val="000000"/>
                </a:solidFill>
                <a:latin typeface="+mn-lt"/>
                <a:ea typeface="+mn-ea"/>
                <a:cs typeface="+mn-cs"/>
              </a:defRPr>
            </a:lvl2pPr>
            <a:lvl3pPr marL="914400" indent="0" algn="l" defTabSz="457200" rtl="0" eaLnBrk="1" latinLnBrk="0" hangingPunct="1">
              <a:spcBef>
                <a:spcPct val="20000"/>
              </a:spcBef>
              <a:buFont typeface="Arial"/>
              <a:buNone/>
              <a:defRPr sz="1800" kern="1200">
                <a:solidFill>
                  <a:srgbClr val="000000"/>
                </a:solidFill>
                <a:latin typeface="+mn-lt"/>
                <a:ea typeface="+mn-ea"/>
                <a:cs typeface="+mn-cs"/>
              </a:defRPr>
            </a:lvl3pPr>
            <a:lvl4pPr marL="1371600" indent="0" algn="l" defTabSz="457200" rtl="0" eaLnBrk="1" latinLnBrk="0" hangingPunct="1">
              <a:spcBef>
                <a:spcPct val="20000"/>
              </a:spcBef>
              <a:buFont typeface="Arial"/>
              <a:buNone/>
              <a:defRPr sz="1200" kern="1200">
                <a:solidFill>
                  <a:srgbClr val="000000"/>
                </a:solidFill>
                <a:latin typeface="+mn-lt"/>
                <a:ea typeface="+mn-ea"/>
                <a:cs typeface="+mn-cs"/>
              </a:defRPr>
            </a:lvl4pPr>
            <a:lvl5pPr marL="1828800" indent="0" algn="l" defTabSz="457200" rtl="0" eaLnBrk="1" latinLnBrk="0" hangingPunct="1">
              <a:spcBef>
                <a:spcPct val="20000"/>
              </a:spcBef>
              <a:buFont typeface="Arial"/>
              <a:buNone/>
              <a:defRPr sz="12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Comprehensive view of enterprise</a:t>
            </a:r>
          </a:p>
          <a:p>
            <a:pPr marL="342900" indent="-342900">
              <a:buFont typeface="Arial" panose="020B0604020202020204" pitchFamily="34" charset="0"/>
              <a:buChar char="•"/>
            </a:pPr>
            <a:r>
              <a:rPr lang="en-US" dirty="0" smtClean="0"/>
              <a:t>Reduces costs </a:t>
            </a:r>
          </a:p>
          <a:p>
            <a:pPr marL="342900" indent="-342900">
              <a:buFont typeface="Arial" panose="020B0604020202020204" pitchFamily="34" charset="0"/>
              <a:buChar char="•"/>
            </a:pPr>
            <a:r>
              <a:rPr lang="en-US" dirty="0" smtClean="0"/>
              <a:t>Understand risks </a:t>
            </a:r>
          </a:p>
          <a:p>
            <a:pPr marL="342900" indent="-342900">
              <a:buFont typeface="Arial" panose="020B0604020202020204" pitchFamily="34" charset="0"/>
              <a:buChar char="•"/>
            </a:pPr>
            <a:r>
              <a:rPr lang="en-US" dirty="0" smtClean="0"/>
              <a:t>Saves time</a:t>
            </a:r>
          </a:p>
          <a:p>
            <a:pPr marL="342900" indent="-342900">
              <a:buFont typeface="Arial" panose="020B0604020202020204" pitchFamily="34" charset="0"/>
              <a:buChar char="•"/>
            </a:pPr>
            <a:r>
              <a:rPr lang="en-US" dirty="0" smtClean="0"/>
              <a:t>Improves communication </a:t>
            </a:r>
          </a:p>
          <a:p>
            <a:pPr marL="342900" indent="-342900">
              <a:buFont typeface="Arial" panose="020B0604020202020204" pitchFamily="34" charset="0"/>
              <a:buChar char="•"/>
            </a:pPr>
            <a:r>
              <a:rPr lang="en-US" dirty="0" smtClean="0"/>
              <a:t>Exposes complex interactions </a:t>
            </a:r>
            <a:endParaRPr lang="en-US" dirty="0"/>
          </a:p>
        </p:txBody>
      </p:sp>
    </p:spTree>
    <p:extLst>
      <p:ext uri="{BB962C8B-B14F-4D97-AF65-F5344CB8AC3E}">
        <p14:creationId xmlns:p14="http://schemas.microsoft.com/office/powerpoint/2010/main" val="1718136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4876800"/>
          </a:xfrm>
        </p:spPr>
        <p:txBody>
          <a:bodyPr/>
          <a:lstStyle/>
          <a:p>
            <a:pPr algn="ctr"/>
            <a:r>
              <a:rPr lang="en-US" b="1" dirty="0"/>
              <a:t>Cross agency evaluation to identify possibilities to converge on agreed </a:t>
            </a:r>
            <a:r>
              <a:rPr lang="en-US" b="1" dirty="0" smtClean="0"/>
              <a:t>upon: </a:t>
            </a:r>
          </a:p>
          <a:p>
            <a:pPr algn="ctr"/>
            <a:endParaRPr lang="en-US" b="1" dirty="0" smtClean="0"/>
          </a:p>
          <a:p>
            <a:pPr marL="342900" indent="-342900">
              <a:buFont typeface="Arial" panose="020B0604020202020204" pitchFamily="34" charset="0"/>
              <a:buChar char="•"/>
            </a:pPr>
            <a:r>
              <a:rPr lang="en-US" b="1" dirty="0" smtClean="0"/>
              <a:t>Standards</a:t>
            </a:r>
          </a:p>
          <a:p>
            <a:pPr marL="342900" indent="-342900">
              <a:buFont typeface="Arial" panose="020B0604020202020204" pitchFamily="34" charset="0"/>
              <a:buChar char="•"/>
            </a:pPr>
            <a:endParaRPr lang="en-US" b="1" dirty="0" smtClean="0"/>
          </a:p>
          <a:p>
            <a:pPr marL="342900" indent="-342900">
              <a:buFont typeface="Arial" panose="020B0604020202020204" pitchFamily="34" charset="0"/>
              <a:buChar char="•"/>
            </a:pPr>
            <a:r>
              <a:rPr lang="en-US" b="1" dirty="0" smtClean="0"/>
              <a:t>Processes</a:t>
            </a:r>
          </a:p>
          <a:p>
            <a:pPr marL="342900" indent="-342900">
              <a:buFont typeface="Arial" panose="020B0604020202020204" pitchFamily="34" charset="0"/>
              <a:buChar char="•"/>
            </a:pPr>
            <a:endParaRPr lang="en-US" b="1" dirty="0" smtClean="0"/>
          </a:p>
          <a:p>
            <a:pPr marL="342900" indent="-342900">
              <a:buFont typeface="Arial" panose="020B0604020202020204" pitchFamily="34" charset="0"/>
              <a:buChar char="•"/>
            </a:pPr>
            <a:r>
              <a:rPr lang="en-US" b="1" dirty="0" smtClean="0"/>
              <a:t>Policy</a:t>
            </a:r>
          </a:p>
          <a:p>
            <a:pPr marL="342900" indent="-342900">
              <a:buFont typeface="Arial" panose="020B0604020202020204" pitchFamily="34" charset="0"/>
              <a:buChar char="•"/>
            </a:pPr>
            <a:endParaRPr lang="en-US" b="1" dirty="0" smtClean="0"/>
          </a:p>
          <a:p>
            <a:pPr marL="342900" indent="-342900">
              <a:buFont typeface="Arial" panose="020B0604020202020204" pitchFamily="34" charset="0"/>
              <a:buChar char="•"/>
            </a:pPr>
            <a:r>
              <a:rPr lang="en-US" b="1" dirty="0" smtClean="0"/>
              <a:t>Services</a:t>
            </a:r>
            <a:endParaRPr lang="en-US" b="1" dirty="0"/>
          </a:p>
        </p:txBody>
      </p:sp>
      <p:sp>
        <p:nvSpPr>
          <p:cNvPr id="4" name="Slide Number Placeholder 3"/>
          <p:cNvSpPr>
            <a:spLocks noGrp="1"/>
          </p:cNvSpPr>
          <p:nvPr>
            <p:ph type="sldNum" sz="quarter" idx="12"/>
          </p:nvPr>
        </p:nvSpPr>
        <p:spPr/>
        <p:txBody>
          <a:bodyPr/>
          <a:lstStyle/>
          <a:p>
            <a:fld id="{F8059506-D6B1-B842-AAB5-13291BE98BD7}" type="slidenum">
              <a:rPr lang="en-US" smtClean="0"/>
              <a:pPr/>
              <a:t>16</a:t>
            </a:fld>
            <a:endParaRPr lang="en-US" dirty="0"/>
          </a:p>
        </p:txBody>
      </p:sp>
      <p:sp>
        <p:nvSpPr>
          <p:cNvPr id="5" name="Title 4"/>
          <p:cNvSpPr>
            <a:spLocks noGrp="1"/>
          </p:cNvSpPr>
          <p:nvPr>
            <p:ph type="title"/>
          </p:nvPr>
        </p:nvSpPr>
        <p:spPr/>
        <p:txBody>
          <a:bodyPr>
            <a:normAutofit/>
          </a:bodyPr>
          <a:lstStyle/>
          <a:p>
            <a:r>
              <a:rPr lang="en-US" dirty="0" smtClean="0"/>
              <a:t>The Purpose of FHA’s EA</a:t>
            </a:r>
            <a:endParaRPr lang="en-US"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3985" r="10226"/>
          <a:stretch/>
        </p:blipFill>
        <p:spPr>
          <a:xfrm>
            <a:off x="3200397" y="2667000"/>
            <a:ext cx="5486401" cy="2857500"/>
          </a:xfrm>
          <a:prstGeom prst="rect">
            <a:avLst/>
          </a:prstGeom>
        </p:spPr>
      </p:pic>
    </p:spTree>
    <p:extLst>
      <p:ext uri="{BB962C8B-B14F-4D97-AF65-F5344CB8AC3E}">
        <p14:creationId xmlns:p14="http://schemas.microsoft.com/office/powerpoint/2010/main" val="21563631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buFont typeface="Arial" panose="020B0604020202020204" pitchFamily="34" charset="0"/>
              <a:buChar char="•"/>
            </a:pPr>
            <a:r>
              <a:rPr lang="en-US" dirty="0"/>
              <a:t>S</a:t>
            </a:r>
            <a:r>
              <a:rPr lang="en-US" dirty="0" smtClean="0"/>
              <a:t>trategic </a:t>
            </a:r>
            <a:r>
              <a:rPr lang="en-US" dirty="0"/>
              <a:t>decision </a:t>
            </a:r>
            <a:r>
              <a:rPr lang="en-US" dirty="0" smtClean="0"/>
              <a:t>support across </a:t>
            </a:r>
            <a:r>
              <a:rPr lang="en-US" dirty="0"/>
              <a:t>the </a:t>
            </a:r>
            <a:r>
              <a:rPr lang="en-US" dirty="0" smtClean="0"/>
              <a:t>federal </a:t>
            </a:r>
            <a:r>
              <a:rPr lang="en-US" dirty="0"/>
              <a:t>h</a:t>
            </a:r>
            <a:r>
              <a:rPr lang="en-US" dirty="0" smtClean="0"/>
              <a:t>ealth </a:t>
            </a:r>
            <a:r>
              <a:rPr lang="en-US" dirty="0"/>
              <a:t>l</a:t>
            </a:r>
            <a:r>
              <a:rPr lang="en-US" dirty="0" smtClean="0"/>
              <a:t>andscape</a:t>
            </a:r>
            <a:endParaRPr lang="en-US" dirty="0"/>
          </a:p>
          <a:p>
            <a:pPr marL="800100" lvl="1" indent="-342900">
              <a:buFont typeface="Arial" panose="020B0604020202020204" pitchFamily="34" charset="0"/>
              <a:buChar char="•"/>
            </a:pPr>
            <a:r>
              <a:rPr lang="en-US" dirty="0"/>
              <a:t>D</a:t>
            </a:r>
            <a:r>
              <a:rPr lang="en-US" dirty="0" smtClean="0"/>
              <a:t>ata standards</a:t>
            </a:r>
            <a:endParaRPr lang="en-US" dirty="0"/>
          </a:p>
          <a:p>
            <a:pPr marL="800100" lvl="1" indent="-342900">
              <a:buFont typeface="Arial" panose="020B0604020202020204" pitchFamily="34" charset="0"/>
              <a:buChar char="•"/>
            </a:pPr>
            <a:r>
              <a:rPr lang="en-US" dirty="0"/>
              <a:t>O</a:t>
            </a:r>
            <a:r>
              <a:rPr lang="en-US" dirty="0" smtClean="0"/>
              <a:t>pportunities </a:t>
            </a:r>
            <a:r>
              <a:rPr lang="en-US" dirty="0"/>
              <a:t>for collaboration </a:t>
            </a:r>
            <a:endParaRPr lang="en-US" dirty="0" smtClean="0"/>
          </a:p>
          <a:p>
            <a:pPr marL="342900" indent="-342900">
              <a:buFont typeface="Arial" panose="020B0604020202020204" pitchFamily="34" charset="0"/>
              <a:buChar char="•"/>
            </a:pPr>
            <a:r>
              <a:rPr lang="en-US" dirty="0" smtClean="0"/>
              <a:t>Developed </a:t>
            </a:r>
            <a:r>
              <a:rPr lang="en-US" dirty="0"/>
              <a:t>proof of concept </a:t>
            </a:r>
            <a:r>
              <a:rPr lang="en-US" dirty="0" smtClean="0"/>
              <a:t>strategic decision support </a:t>
            </a:r>
            <a:r>
              <a:rPr lang="en-US" dirty="0"/>
              <a:t>tool in FY </a:t>
            </a:r>
            <a:r>
              <a:rPr lang="en-US" dirty="0" smtClean="0"/>
              <a:t>2015</a:t>
            </a:r>
            <a:endParaRPr lang="en-US" dirty="0"/>
          </a:p>
          <a:p>
            <a:pPr marL="342900" indent="-342900">
              <a:buFont typeface="Arial" panose="020B0604020202020204" pitchFamily="34" charset="0"/>
              <a:buChar char="•"/>
            </a:pPr>
            <a:r>
              <a:rPr lang="en-US" dirty="0"/>
              <a:t>T</a:t>
            </a:r>
            <a:r>
              <a:rPr lang="en-US" dirty="0" smtClean="0"/>
              <a:t>ool </a:t>
            </a:r>
            <a:r>
              <a:rPr lang="en-US" dirty="0"/>
              <a:t>and </a:t>
            </a:r>
            <a:r>
              <a:rPr lang="en-US" dirty="0" smtClean="0"/>
              <a:t>visualizations</a:t>
            </a:r>
            <a:endParaRPr lang="en-US" dirty="0"/>
          </a:p>
        </p:txBody>
      </p:sp>
      <p:sp>
        <p:nvSpPr>
          <p:cNvPr id="3" name="Slide Number Placeholder 2"/>
          <p:cNvSpPr>
            <a:spLocks noGrp="1"/>
          </p:cNvSpPr>
          <p:nvPr>
            <p:ph type="sldNum" sz="quarter" idx="12"/>
          </p:nvPr>
        </p:nvSpPr>
        <p:spPr/>
        <p:txBody>
          <a:bodyPr/>
          <a:lstStyle/>
          <a:p>
            <a:fld id="{F8059506-D6B1-B842-AAB5-13291BE98BD7}" type="slidenum">
              <a:rPr lang="en-US" smtClean="0"/>
              <a:pPr/>
              <a:t>17</a:t>
            </a:fld>
            <a:endParaRPr lang="en-US" dirty="0"/>
          </a:p>
        </p:txBody>
      </p:sp>
      <p:sp>
        <p:nvSpPr>
          <p:cNvPr id="4" name="Title 3"/>
          <p:cNvSpPr>
            <a:spLocks noGrp="1"/>
          </p:cNvSpPr>
          <p:nvPr>
            <p:ph type="title"/>
          </p:nvPr>
        </p:nvSpPr>
        <p:spPr/>
        <p:txBody>
          <a:bodyPr/>
          <a:lstStyle/>
          <a:p>
            <a:r>
              <a:rPr lang="en-US" dirty="0"/>
              <a:t>FHA Strategic Decision Support</a:t>
            </a:r>
          </a:p>
        </p:txBody>
      </p:sp>
    </p:spTree>
    <p:extLst>
      <p:ext uri="{BB962C8B-B14F-4D97-AF65-F5344CB8AC3E}">
        <p14:creationId xmlns:p14="http://schemas.microsoft.com/office/powerpoint/2010/main" val="1854459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t>18</a:t>
            </a:fld>
            <a:endParaRPr lang="en-US" dirty="0"/>
          </a:p>
        </p:txBody>
      </p:sp>
      <p:sp>
        <p:nvSpPr>
          <p:cNvPr id="4" name="Text Placeholder 3"/>
          <p:cNvSpPr>
            <a:spLocks noGrp="1"/>
          </p:cNvSpPr>
          <p:nvPr>
            <p:ph type="body" sz="quarter" idx="13"/>
          </p:nvPr>
        </p:nvSpPr>
        <p:spPr/>
        <p:txBody>
          <a:bodyPr/>
          <a:lstStyle/>
          <a:p>
            <a:r>
              <a:rPr lang="en-US" dirty="0" smtClean="0"/>
              <a:t>Any questions for Gail?</a:t>
            </a:r>
            <a:endParaRPr lang="en-US" dirty="0"/>
          </a:p>
        </p:txBody>
      </p:sp>
      <p:sp>
        <p:nvSpPr>
          <p:cNvPr id="5" name="Title 4"/>
          <p:cNvSpPr>
            <a:spLocks noGrp="1"/>
          </p:cNvSpPr>
          <p:nvPr>
            <p:ph type="title"/>
          </p:nvPr>
        </p:nvSpPr>
        <p:spPr/>
        <p:txBody>
          <a:bodyPr/>
          <a:lstStyle/>
          <a:p>
            <a:r>
              <a:rPr lang="en-US" dirty="0" smtClean="0"/>
              <a:t>Thanks for Listening!</a:t>
            </a:r>
            <a:endParaRPr lang="en-US" dirty="0"/>
          </a:p>
        </p:txBody>
      </p:sp>
    </p:spTree>
    <p:extLst>
      <p:ext uri="{BB962C8B-B14F-4D97-AF65-F5344CB8AC3E}">
        <p14:creationId xmlns:p14="http://schemas.microsoft.com/office/powerpoint/2010/main" val="1735272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743325"/>
            <a:ext cx="7772400" cy="1362075"/>
          </a:xfrm>
        </p:spPr>
        <p:txBody>
          <a:bodyPr>
            <a:normAutofit fontScale="90000"/>
          </a:bodyPr>
          <a:lstStyle/>
          <a:p>
            <a:r>
              <a:rPr lang="en-US" dirty="0"/>
              <a:t>FHIM </a:t>
            </a:r>
            <a:r>
              <a:rPr lang="en-US" dirty="0" smtClean="0"/>
              <a:t>Overview:</a:t>
            </a:r>
            <a:r>
              <a:rPr lang="en-US" dirty="0"/>
              <a:t/>
            </a:r>
            <a:br>
              <a:rPr lang="en-US" dirty="0"/>
            </a:br>
            <a:r>
              <a:rPr lang="en-US" dirty="0"/>
              <a:t>How the FHIM can organize other information modeling efforts</a:t>
            </a:r>
          </a:p>
        </p:txBody>
      </p:sp>
      <p:sp>
        <p:nvSpPr>
          <p:cNvPr id="3" name="Text Placeholder 2"/>
          <p:cNvSpPr>
            <a:spLocks noGrp="1"/>
          </p:cNvSpPr>
          <p:nvPr>
            <p:ph type="body" idx="1"/>
          </p:nvPr>
        </p:nvSpPr>
        <p:spPr>
          <a:xfrm>
            <a:off x="722313" y="5105400"/>
            <a:ext cx="7772400" cy="801687"/>
          </a:xfrm>
        </p:spPr>
        <p:txBody>
          <a:bodyPr/>
          <a:lstStyle/>
          <a:p>
            <a:r>
              <a:rPr lang="en-US" dirty="0" smtClean="0"/>
              <a:t>Galen Mulrooney, Project Manager-FHIM, FHA</a:t>
            </a:r>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t>19</a:t>
            </a:fld>
            <a:endParaRPr lang="en-US" dirty="0"/>
          </a:p>
        </p:txBody>
      </p:sp>
    </p:spTree>
    <p:extLst>
      <p:ext uri="{BB962C8B-B14F-4D97-AF65-F5344CB8AC3E}">
        <p14:creationId xmlns:p14="http://schemas.microsoft.com/office/powerpoint/2010/main" val="15435263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t"/>
            <a:endParaRPr lang="en-US" dirty="0"/>
          </a:p>
          <a:p>
            <a:pPr marL="342900" indent="-342900" fontAlgn="t">
              <a:buFont typeface="Arial" panose="020B0604020202020204" pitchFamily="34" charset="0"/>
              <a:buChar char="•"/>
            </a:pPr>
            <a:r>
              <a:rPr lang="en-US" b="1" dirty="0"/>
              <a:t>FHA </a:t>
            </a:r>
            <a:r>
              <a:rPr lang="en-US" b="1" dirty="0" smtClean="0"/>
              <a:t>Overview</a:t>
            </a:r>
          </a:p>
          <a:p>
            <a:pPr marL="342900" indent="-342900" fontAlgn="t">
              <a:buFont typeface="Arial" panose="020B0604020202020204" pitchFamily="34" charset="0"/>
              <a:buChar char="•"/>
            </a:pPr>
            <a:r>
              <a:rPr lang="en-US" b="1" dirty="0"/>
              <a:t>FHIM</a:t>
            </a:r>
          </a:p>
          <a:p>
            <a:pPr marL="342900" indent="-342900" fontAlgn="t">
              <a:buFont typeface="Arial" panose="020B0604020202020204" pitchFamily="34" charset="0"/>
              <a:buChar char="•"/>
            </a:pPr>
            <a:r>
              <a:rPr lang="en-US" b="1" dirty="0" smtClean="0"/>
              <a:t>Harmonization </a:t>
            </a:r>
            <a:r>
              <a:rPr lang="en-US" b="1" dirty="0"/>
              <a:t>of the Information Models </a:t>
            </a:r>
          </a:p>
          <a:p>
            <a:pPr marL="342900" indent="-342900" fontAlgn="t">
              <a:buFont typeface="Arial" panose="020B0604020202020204" pitchFamily="34" charset="0"/>
              <a:buChar char="•"/>
            </a:pPr>
            <a:r>
              <a:rPr lang="en-US" b="1" dirty="0" smtClean="0"/>
              <a:t>CONNECT</a:t>
            </a:r>
          </a:p>
          <a:p>
            <a:pPr marL="342900" indent="-342900" fontAlgn="t">
              <a:buFont typeface="Arial" panose="020B0604020202020204" pitchFamily="34" charset="0"/>
              <a:buChar char="•"/>
            </a:pPr>
            <a:r>
              <a:rPr lang="en-US" b="1" dirty="0" smtClean="0"/>
              <a:t>Closing </a:t>
            </a:r>
            <a:r>
              <a:rPr lang="en-US" b="1" dirty="0"/>
              <a:t>Remarks and Questions</a:t>
            </a:r>
            <a:endParaRPr lang="en-US" dirty="0"/>
          </a:p>
          <a:p>
            <a:endParaRPr lang="en-US" dirty="0"/>
          </a:p>
        </p:txBody>
      </p:sp>
      <p:sp>
        <p:nvSpPr>
          <p:cNvPr id="4" name="Slide Number Placeholder 3"/>
          <p:cNvSpPr>
            <a:spLocks noGrp="1"/>
          </p:cNvSpPr>
          <p:nvPr>
            <p:ph type="sldNum" sz="quarter" idx="12"/>
          </p:nvPr>
        </p:nvSpPr>
        <p:spPr/>
        <p:txBody>
          <a:bodyPr/>
          <a:lstStyle/>
          <a:p>
            <a:fld id="{F8059506-D6B1-B842-AAB5-13291BE98BD7}" type="slidenum">
              <a:rPr lang="en-US" smtClean="0"/>
              <a:pPr/>
              <a:t>2</a:t>
            </a:fld>
            <a:endParaRPr lang="en-US" dirty="0"/>
          </a:p>
        </p:txBody>
      </p:sp>
      <p:sp>
        <p:nvSpPr>
          <p:cNvPr id="5" name="Title 4"/>
          <p:cNvSpPr>
            <a:spLocks noGrp="1"/>
          </p:cNvSpPr>
          <p:nvPr>
            <p:ph type="title"/>
          </p:nvPr>
        </p:nvSpPr>
        <p:spPr/>
        <p:txBody>
          <a:bodyPr/>
          <a:lstStyle/>
          <a:p>
            <a:r>
              <a:rPr lang="en-US" dirty="0" smtClean="0"/>
              <a:t>Today’s Topics</a:t>
            </a:r>
            <a:endParaRPr lang="en-US" dirty="0"/>
          </a:p>
        </p:txBody>
      </p:sp>
    </p:spTree>
    <p:extLst>
      <p:ext uri="{BB962C8B-B14F-4D97-AF65-F5344CB8AC3E}">
        <p14:creationId xmlns:p14="http://schemas.microsoft.com/office/powerpoint/2010/main" val="13718786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z="3200" dirty="0" smtClean="0">
                <a:ea typeface="ＭＳ Ｐゴシック" charset="-128"/>
                <a:cs typeface="Georgia" pitchFamily="18" charset="0"/>
              </a:rPr>
              <a:t>Background: FHA</a:t>
            </a:r>
            <a:r>
              <a:rPr lang="en-US" sz="3200" dirty="0">
                <a:ea typeface="ＭＳ Ｐゴシック" charset="-128"/>
                <a:cs typeface="Georgia" pitchFamily="18" charset="0"/>
              </a:rPr>
              <a:t> </a:t>
            </a:r>
            <a:r>
              <a:rPr lang="en-US" sz="3200" dirty="0" smtClean="0">
                <a:ea typeface="ＭＳ Ｐゴシック" charset="-128"/>
                <a:cs typeface="Georgia" pitchFamily="18" charset="0"/>
              </a:rPr>
              <a:t>projects</a:t>
            </a:r>
          </a:p>
        </p:txBody>
      </p:sp>
      <p:sp>
        <p:nvSpPr>
          <p:cNvPr id="8196" name="Content Placeholder 6"/>
          <p:cNvSpPr>
            <a:spLocks noGrp="1"/>
          </p:cNvSpPr>
          <p:nvPr>
            <p:ph idx="1"/>
          </p:nvPr>
        </p:nvSpPr>
        <p:spPr>
          <a:xfrm>
            <a:off x="304800" y="1371600"/>
            <a:ext cx="8534400" cy="5105400"/>
          </a:xfrm>
        </p:spPr>
        <p:txBody>
          <a:bodyPr/>
          <a:lstStyle/>
          <a:p>
            <a:r>
              <a:rPr lang="en-US" sz="2400" dirty="0" smtClean="0">
                <a:ea typeface="ＭＳ Ｐゴシック" charset="-128"/>
                <a:cs typeface="Georgia" pitchFamily="18" charset="0"/>
              </a:rPr>
              <a:t>An important goal of the FHA is to enable interoperability between partner agencies and with their private sector partners, and have several projects towards that goal</a:t>
            </a:r>
          </a:p>
          <a:p>
            <a:pPr marL="342900" indent="-342900">
              <a:buFont typeface="Arial" panose="020B0604020202020204" pitchFamily="34" charset="0"/>
              <a:buChar char="•"/>
            </a:pPr>
            <a:r>
              <a:rPr lang="en-US" sz="2400" dirty="0" smtClean="0">
                <a:ea typeface="ＭＳ Ｐゴシック" charset="-128"/>
                <a:cs typeface="Georgia" pitchFamily="18" charset="0"/>
              </a:rPr>
              <a:t>Interoperability is facilitated when agency enterprise architecture components are closely aligned with Health IT Standards</a:t>
            </a:r>
          </a:p>
          <a:p>
            <a:pPr marL="342900" indent="-342900">
              <a:buFont typeface="Arial" panose="020B0604020202020204" pitchFamily="34" charset="0"/>
              <a:buChar char="•"/>
            </a:pPr>
            <a:r>
              <a:rPr lang="en-US" sz="2400" dirty="0" smtClean="0">
                <a:ea typeface="ＭＳ Ｐゴシック" charset="-128"/>
                <a:cs typeface="Georgia" pitchFamily="18" charset="0"/>
              </a:rPr>
              <a:t>However, there are gaps and overlaps between the standards</a:t>
            </a:r>
          </a:p>
          <a:p>
            <a:pPr marL="342900" indent="-342900">
              <a:buFont typeface="Arial" panose="020B0604020202020204" pitchFamily="34" charset="0"/>
              <a:buChar char="•"/>
            </a:pPr>
            <a:r>
              <a:rPr lang="en-US" sz="2400" dirty="0" smtClean="0">
                <a:ea typeface="ＭＳ Ｐゴシック" charset="-128"/>
                <a:cs typeface="Georgia" pitchFamily="18" charset="0"/>
              </a:rPr>
              <a:t>Many standards leave some details to the implementers, especially choices in terminologies used</a:t>
            </a:r>
          </a:p>
        </p:txBody>
      </p:sp>
      <p:sp>
        <p:nvSpPr>
          <p:cNvPr id="2" name="Slide Number Placeholder 1"/>
          <p:cNvSpPr>
            <a:spLocks noGrp="1"/>
          </p:cNvSpPr>
          <p:nvPr>
            <p:ph type="sldNum" sz="quarter" idx="12"/>
          </p:nvPr>
        </p:nvSpPr>
        <p:spPr/>
        <p:txBody>
          <a:bodyPr/>
          <a:lstStyle/>
          <a:p>
            <a:fld id="{F8059506-D6B1-B842-AAB5-13291BE98BD7}" type="slidenum">
              <a:rPr lang="en-US" smtClean="0"/>
              <a:pPr/>
              <a:t>20</a:t>
            </a:fld>
            <a:endParaRPr lang="en-US" dirty="0"/>
          </a:p>
        </p:txBody>
      </p:sp>
    </p:spTree>
    <p:extLst>
      <p:ext uri="{BB962C8B-B14F-4D97-AF65-F5344CB8AC3E}">
        <p14:creationId xmlns:p14="http://schemas.microsoft.com/office/powerpoint/2010/main" val="17333753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z="3200" dirty="0" smtClean="0">
                <a:ea typeface="ＭＳ Ｐゴシック" charset="-128"/>
                <a:cs typeface="Georgia" pitchFamily="18" charset="0"/>
              </a:rPr>
              <a:t>Background: FHIM</a:t>
            </a:r>
          </a:p>
        </p:txBody>
      </p:sp>
      <p:sp>
        <p:nvSpPr>
          <p:cNvPr id="8196" name="Content Placeholder 6"/>
          <p:cNvSpPr>
            <a:spLocks noGrp="1"/>
          </p:cNvSpPr>
          <p:nvPr>
            <p:ph idx="1"/>
          </p:nvPr>
        </p:nvSpPr>
        <p:spPr>
          <a:xfrm>
            <a:off x="457200" y="1287780"/>
            <a:ext cx="8229600" cy="4808220"/>
          </a:xfrm>
        </p:spPr>
        <p:txBody>
          <a:bodyPr/>
          <a:lstStyle/>
          <a:p>
            <a:r>
              <a:rPr lang="en-US" sz="2400" dirty="0" smtClean="0">
                <a:ea typeface="ＭＳ Ｐゴシック" charset="-128"/>
                <a:cs typeface="Georgia" pitchFamily="18" charset="0"/>
              </a:rPr>
              <a:t>Federal Health Information Model (FHIM):</a:t>
            </a:r>
          </a:p>
          <a:p>
            <a:pPr marL="742950" lvl="1" indent="-285750">
              <a:buFont typeface="Arial" panose="020B0604020202020204" pitchFamily="34" charset="0"/>
              <a:buChar char="•"/>
            </a:pPr>
            <a:r>
              <a:rPr lang="en-US" sz="1800" dirty="0" smtClean="0">
                <a:ea typeface="ＭＳ Ｐゴシック" charset="-128"/>
                <a:cs typeface="Georgia" pitchFamily="18" charset="0"/>
              </a:rPr>
              <a:t>A logical </a:t>
            </a:r>
            <a:r>
              <a:rPr lang="en-US" sz="1800" dirty="0">
                <a:ea typeface="ＭＳ Ｐゴシック" charset="-128"/>
                <a:cs typeface="Georgia" pitchFamily="18" charset="0"/>
              </a:rPr>
              <a:t>health information model that supports semantic </a:t>
            </a:r>
            <a:r>
              <a:rPr lang="en-US" sz="1800" dirty="0" smtClean="0">
                <a:ea typeface="ＭＳ Ｐゴシック" charset="-128"/>
                <a:cs typeface="Georgia" pitchFamily="18" charset="0"/>
              </a:rPr>
              <a:t>interoperability</a:t>
            </a:r>
          </a:p>
          <a:p>
            <a:pPr marL="742950" lvl="1" indent="-285750">
              <a:buFont typeface="Arial" panose="020B0604020202020204" pitchFamily="34" charset="0"/>
              <a:buChar char="•"/>
            </a:pPr>
            <a:r>
              <a:rPr lang="en-US" sz="1800" dirty="0">
                <a:ea typeface="ＭＳ Ｐゴシック" charset="-128"/>
                <a:cs typeface="Georgia" pitchFamily="18" charset="0"/>
              </a:rPr>
              <a:t>B</a:t>
            </a:r>
            <a:r>
              <a:rPr lang="en-US" sz="1800" dirty="0" smtClean="0">
                <a:ea typeface="ＭＳ Ｐゴシック" charset="-128"/>
                <a:cs typeface="Georgia" pitchFamily="18" charset="0"/>
              </a:rPr>
              <a:t>uilt </a:t>
            </a:r>
            <a:r>
              <a:rPr lang="en-US" sz="1800" dirty="0">
                <a:ea typeface="ＭＳ Ｐゴシック" charset="-128"/>
                <a:cs typeface="Georgia" pitchFamily="18" charset="0"/>
              </a:rPr>
              <a:t>by harmonizing information from the individual Federal partners and standards </a:t>
            </a:r>
            <a:r>
              <a:rPr lang="en-US" sz="1800" dirty="0" smtClean="0">
                <a:ea typeface="ＭＳ Ｐゴシック" charset="-128"/>
                <a:cs typeface="Georgia" pitchFamily="18" charset="0"/>
              </a:rPr>
              <a:t>organizations</a:t>
            </a:r>
          </a:p>
          <a:p>
            <a:pPr marL="742950" lvl="1" indent="-285750">
              <a:buFont typeface="Arial" panose="020B0604020202020204" pitchFamily="34" charset="0"/>
              <a:buChar char="•"/>
            </a:pPr>
            <a:r>
              <a:rPr lang="en-US" sz="1800" dirty="0" smtClean="0">
                <a:ea typeface="ＭＳ Ｐゴシック" charset="-128"/>
                <a:cs typeface="Georgia" pitchFamily="18" charset="0"/>
              </a:rPr>
              <a:t>Goal is to establish </a:t>
            </a:r>
            <a:r>
              <a:rPr lang="en-US" sz="1800" dirty="0">
                <a:ea typeface="ＭＳ Ｐゴシック" charset="-128"/>
                <a:cs typeface="Georgia" pitchFamily="18" charset="0"/>
              </a:rPr>
              <a:t>a comprehensive, integrated set of </a:t>
            </a:r>
            <a:r>
              <a:rPr lang="en-US" sz="1800" dirty="0" smtClean="0">
                <a:ea typeface="ＭＳ Ｐゴシック" charset="-128"/>
                <a:cs typeface="Georgia" pitchFamily="18" charset="0"/>
              </a:rPr>
              <a:t>standard “implementation guides” that </a:t>
            </a:r>
            <a:r>
              <a:rPr lang="en-US" sz="1800" dirty="0">
                <a:ea typeface="ＭＳ Ｐゴシック" charset="-128"/>
                <a:cs typeface="Georgia" pitchFamily="18" charset="0"/>
              </a:rPr>
              <a:t>fully support </a:t>
            </a:r>
            <a:r>
              <a:rPr lang="en-US" sz="1800" dirty="0" smtClean="0">
                <a:ea typeface="ＭＳ Ｐゴシック" charset="-128"/>
                <a:cs typeface="Georgia" pitchFamily="18" charset="0"/>
              </a:rPr>
              <a:t>semantic interoperability</a:t>
            </a:r>
          </a:p>
          <a:p>
            <a:pPr marL="742950" lvl="1" indent="-285750">
              <a:buFont typeface="Arial" panose="020B0604020202020204" pitchFamily="34" charset="0"/>
              <a:buChar char="•"/>
            </a:pPr>
            <a:r>
              <a:rPr lang="en-US" sz="1800" dirty="0" smtClean="0">
                <a:ea typeface="ＭＳ Ｐゴシック" charset="-128"/>
                <a:cs typeface="Georgia" pitchFamily="18" charset="0"/>
              </a:rPr>
              <a:t>Has both structural and terminology components.  FHIM coded concepts are “bound” to terminology in a separate FHIM Terminology Model via mechanisms adapted from MDHT</a:t>
            </a:r>
          </a:p>
          <a:p>
            <a:pPr marL="742950" lvl="1" indent="-285750">
              <a:buFont typeface="Arial" panose="020B0604020202020204" pitchFamily="34" charset="0"/>
              <a:buChar char="•"/>
            </a:pPr>
            <a:r>
              <a:rPr lang="en-US" sz="1800" dirty="0" smtClean="0">
                <a:ea typeface="ＭＳ Ｐゴシック" charset="-128"/>
                <a:cs typeface="Georgia" pitchFamily="18" charset="0"/>
              </a:rPr>
              <a:t>FHIM is a both a Logical Information Model (LIM) and a Platform Independent Model (PIM)</a:t>
            </a:r>
          </a:p>
          <a:p>
            <a:pPr marL="742950" lvl="1" indent="-285750">
              <a:buFont typeface="Arial" panose="020B0604020202020204" pitchFamily="34" charset="0"/>
              <a:buChar char="•"/>
            </a:pPr>
            <a:r>
              <a:rPr lang="en-US" sz="1800" dirty="0">
                <a:ea typeface="ＭＳ Ｐゴシック" charset="-128"/>
                <a:cs typeface="Georgia" pitchFamily="18" charset="0"/>
              </a:rPr>
              <a:t>FHIM </a:t>
            </a:r>
            <a:r>
              <a:rPr lang="en-US" sz="1800" dirty="0" smtClean="0">
                <a:ea typeface="ＭＳ Ｐゴシック" charset="-128"/>
                <a:cs typeface="Georgia" pitchFamily="18" charset="0"/>
              </a:rPr>
              <a:t>uses the HL7 </a:t>
            </a:r>
            <a:r>
              <a:rPr lang="en-US" sz="1800" dirty="0">
                <a:ea typeface="ＭＳ Ｐゴシック" charset="-128"/>
                <a:cs typeface="Georgia" pitchFamily="18" charset="0"/>
              </a:rPr>
              <a:t>Reference Information Model (RIM) </a:t>
            </a:r>
            <a:r>
              <a:rPr lang="en-US" sz="1800" dirty="0" smtClean="0">
                <a:ea typeface="ＭＳ Ｐゴシック" charset="-128"/>
                <a:cs typeface="Georgia" pitchFamily="18" charset="0"/>
              </a:rPr>
              <a:t>as </a:t>
            </a:r>
            <a:r>
              <a:rPr lang="en-US" sz="1800" i="1" u="sng" dirty="0">
                <a:ea typeface="ＭＳ Ｐゴシック" charset="-128"/>
                <a:cs typeface="Georgia" pitchFamily="18" charset="0"/>
              </a:rPr>
              <a:t>a</a:t>
            </a:r>
            <a:r>
              <a:rPr lang="en-US" sz="1800" dirty="0">
                <a:ea typeface="ＭＳ Ｐゴシック" charset="-128"/>
                <a:cs typeface="Georgia" pitchFamily="18" charset="0"/>
              </a:rPr>
              <a:t> reference model </a:t>
            </a:r>
            <a:r>
              <a:rPr lang="en-US" sz="1800" dirty="0" smtClean="0">
                <a:ea typeface="ＭＳ Ｐゴシック" charset="-128"/>
                <a:cs typeface="Georgia" pitchFamily="18" charset="0"/>
              </a:rPr>
              <a:t>(FHIM can </a:t>
            </a:r>
            <a:r>
              <a:rPr lang="en-US" sz="1800" dirty="0">
                <a:ea typeface="ＭＳ Ｐゴシック" charset="-128"/>
                <a:cs typeface="Georgia" pitchFamily="18" charset="0"/>
              </a:rPr>
              <a:t>also use other reference models</a:t>
            </a:r>
            <a:r>
              <a:rPr lang="en-US" sz="1800" dirty="0" smtClean="0">
                <a:ea typeface="ＭＳ Ｐゴシック" charset="-128"/>
                <a:cs typeface="Georgia" pitchFamily="18" charset="0"/>
              </a:rPr>
              <a:t>), yet is structurally aligned with FHIR</a:t>
            </a:r>
            <a:endParaRPr lang="en-US" sz="1800" dirty="0">
              <a:ea typeface="ＭＳ Ｐゴシック" charset="-128"/>
              <a:cs typeface="Georgia" pitchFamily="18" charset="0"/>
            </a:endParaRPr>
          </a:p>
          <a:p>
            <a:pPr lvl="1"/>
            <a:endParaRPr lang="en-US" sz="2000" dirty="0" smtClean="0">
              <a:ea typeface="ＭＳ Ｐゴシック" charset="-128"/>
              <a:cs typeface="Georgia" pitchFamily="18" charset="0"/>
            </a:endParaRPr>
          </a:p>
          <a:p>
            <a:pPr lvl="1"/>
            <a:endParaRPr lang="en-US" dirty="0" smtClean="0">
              <a:ea typeface="ＭＳ Ｐゴシック" charset="-128"/>
              <a:cs typeface="Georgia" pitchFamily="18" charset="0"/>
            </a:endParaRPr>
          </a:p>
        </p:txBody>
      </p:sp>
      <p:sp>
        <p:nvSpPr>
          <p:cNvPr id="2" name="Slide Number Placeholder 1"/>
          <p:cNvSpPr>
            <a:spLocks noGrp="1"/>
          </p:cNvSpPr>
          <p:nvPr>
            <p:ph type="sldNum" sz="quarter" idx="12"/>
          </p:nvPr>
        </p:nvSpPr>
        <p:spPr/>
        <p:txBody>
          <a:bodyPr/>
          <a:lstStyle/>
          <a:p>
            <a:fld id="{F8059506-D6B1-B842-AAB5-13291BE98BD7}" type="slidenum">
              <a:rPr lang="en-US" smtClean="0"/>
              <a:pPr/>
              <a:t>21</a:t>
            </a:fld>
            <a:endParaRPr lang="en-US" dirty="0"/>
          </a:p>
        </p:txBody>
      </p:sp>
    </p:spTree>
    <p:extLst>
      <p:ext uri="{BB962C8B-B14F-4D97-AF65-F5344CB8AC3E}">
        <p14:creationId xmlns:p14="http://schemas.microsoft.com/office/powerpoint/2010/main" val="16925653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z="3200" dirty="0" smtClean="0">
                <a:ea typeface="ＭＳ Ｐゴシック" charset="-128"/>
                <a:cs typeface="Georgia" pitchFamily="18" charset="0"/>
              </a:rPr>
              <a:t>Benefits of Modeling</a:t>
            </a:r>
          </a:p>
        </p:txBody>
      </p:sp>
      <p:sp>
        <p:nvSpPr>
          <p:cNvPr id="8196" name="Content Placeholder 6"/>
          <p:cNvSpPr>
            <a:spLocks noGrp="1"/>
          </p:cNvSpPr>
          <p:nvPr>
            <p:ph idx="1"/>
          </p:nvPr>
        </p:nvSpPr>
        <p:spPr>
          <a:xfrm>
            <a:off x="457200" y="1287780"/>
            <a:ext cx="8229600" cy="4808220"/>
          </a:xfrm>
        </p:spPr>
        <p:txBody>
          <a:bodyPr/>
          <a:lstStyle/>
          <a:p>
            <a:pPr marL="342900" indent="-342900">
              <a:buFont typeface="Arial" panose="020B0604020202020204" pitchFamily="34" charset="0"/>
              <a:buChar char="•"/>
            </a:pPr>
            <a:r>
              <a:rPr lang="en-US" sz="2000" dirty="0">
                <a:ea typeface="ＭＳ Ｐゴシック" charset="-128"/>
                <a:cs typeface="Georgia" pitchFamily="18" charset="0"/>
              </a:rPr>
              <a:t>The models support efficient standards development</a:t>
            </a:r>
          </a:p>
          <a:p>
            <a:pPr marL="800100" lvl="1" indent="-342900">
              <a:buFont typeface="Arial" panose="020B0604020202020204" pitchFamily="34" charset="0"/>
              <a:buChar char="•"/>
            </a:pPr>
            <a:r>
              <a:rPr lang="en-US" sz="1800" dirty="0">
                <a:ea typeface="ＭＳ Ｐゴシック" charset="-128"/>
                <a:cs typeface="Georgia" pitchFamily="18" charset="0"/>
              </a:rPr>
              <a:t>Standard ballot materials can be generated from the FHIM</a:t>
            </a:r>
          </a:p>
          <a:p>
            <a:pPr marL="342900" indent="-342900">
              <a:buFont typeface="Arial" panose="020B0604020202020204" pitchFamily="34" charset="0"/>
              <a:buChar char="•"/>
            </a:pPr>
            <a:r>
              <a:rPr lang="en-US" sz="2000" dirty="0">
                <a:ea typeface="ＭＳ Ｐゴシック" charset="-128"/>
                <a:cs typeface="Georgia" pitchFamily="18" charset="0"/>
              </a:rPr>
              <a:t>The models are being integrated with the Model Driven Health Tools (MDHT) to support a model-driven approach to development of information exchange interoperability specifications</a:t>
            </a:r>
          </a:p>
          <a:p>
            <a:pPr marL="342900" indent="-342900">
              <a:buFont typeface="Arial" panose="020B0604020202020204" pitchFamily="34" charset="0"/>
              <a:buChar char="•"/>
            </a:pPr>
            <a:r>
              <a:rPr lang="en-US" sz="2000" dirty="0">
                <a:ea typeface="ＭＳ Ｐゴシック" charset="-128"/>
                <a:cs typeface="Georgia" pitchFamily="18" charset="0"/>
              </a:rPr>
              <a:t>FHIM maintains traceability to underlying standards - especially HL7, NCPDP, and X12 – as well as to S&amp;I Initiatives</a:t>
            </a:r>
          </a:p>
          <a:p>
            <a:pPr marL="800100" lvl="1" indent="-342900">
              <a:buFont typeface="Arial" panose="020B0604020202020204" pitchFamily="34" charset="0"/>
              <a:buChar char="•"/>
            </a:pPr>
            <a:r>
              <a:rPr lang="en-US" sz="1800" dirty="0">
                <a:ea typeface="ＭＳ Ｐゴシック" charset="-128"/>
                <a:cs typeface="Georgia" pitchFamily="18" charset="0"/>
              </a:rPr>
              <a:t>FHIM derivative models add “interoperability use cases”, which provide additional constraints.  These derivative models maintain traceability to the use cases and to the HL7 EHR-S Functional Model</a:t>
            </a:r>
          </a:p>
          <a:p>
            <a:pPr marL="342900" indent="-342900">
              <a:buFont typeface="Arial" panose="020B0604020202020204" pitchFamily="34" charset="0"/>
              <a:buChar char="•"/>
            </a:pPr>
            <a:r>
              <a:rPr lang="en-US" sz="2000" dirty="0">
                <a:ea typeface="ＭＳ Ｐゴシック" charset="-128"/>
                <a:cs typeface="Georgia" pitchFamily="18" charset="0"/>
              </a:rPr>
              <a:t>The models can be leveraged by organizations for internal use in systems and database development</a:t>
            </a:r>
          </a:p>
          <a:p>
            <a:pPr lvl="1"/>
            <a:endParaRPr lang="en-US" sz="1600" dirty="0" smtClean="0">
              <a:ea typeface="ＭＳ Ｐゴシック" charset="-128"/>
              <a:cs typeface="Georgia" pitchFamily="18" charset="0"/>
            </a:endParaRPr>
          </a:p>
          <a:p>
            <a:pPr lvl="1"/>
            <a:endParaRPr lang="en-US" dirty="0" smtClean="0">
              <a:ea typeface="ＭＳ Ｐゴシック" charset="-128"/>
              <a:cs typeface="Georgia" pitchFamily="18" charset="0"/>
            </a:endParaRPr>
          </a:p>
        </p:txBody>
      </p:sp>
      <p:sp>
        <p:nvSpPr>
          <p:cNvPr id="2" name="Slide Number Placeholder 1"/>
          <p:cNvSpPr>
            <a:spLocks noGrp="1"/>
          </p:cNvSpPr>
          <p:nvPr>
            <p:ph type="sldNum" sz="quarter" idx="12"/>
          </p:nvPr>
        </p:nvSpPr>
        <p:spPr/>
        <p:txBody>
          <a:bodyPr/>
          <a:lstStyle/>
          <a:p>
            <a:fld id="{F8059506-D6B1-B842-AAB5-13291BE98BD7}" type="slidenum">
              <a:rPr lang="en-US" smtClean="0"/>
              <a:pPr/>
              <a:t>22</a:t>
            </a:fld>
            <a:endParaRPr lang="en-US" dirty="0"/>
          </a:p>
        </p:txBody>
      </p:sp>
    </p:spTree>
    <p:extLst>
      <p:ext uri="{BB962C8B-B14F-4D97-AF65-F5344CB8AC3E}">
        <p14:creationId xmlns:p14="http://schemas.microsoft.com/office/powerpoint/2010/main" val="14246789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z="3200" dirty="0" smtClean="0">
                <a:ea typeface="ＭＳ Ｐゴシック" charset="-128"/>
                <a:cs typeface="Georgia" pitchFamily="18" charset="0"/>
              </a:rPr>
              <a:t>Benefits of Model-Driven Approach</a:t>
            </a:r>
          </a:p>
        </p:txBody>
      </p:sp>
      <p:sp>
        <p:nvSpPr>
          <p:cNvPr id="8196" name="Content Placeholder 6"/>
          <p:cNvSpPr>
            <a:spLocks noGrp="1"/>
          </p:cNvSpPr>
          <p:nvPr>
            <p:ph idx="1"/>
          </p:nvPr>
        </p:nvSpPr>
        <p:spPr>
          <a:xfrm>
            <a:off x="457200" y="1287780"/>
            <a:ext cx="8229600" cy="4808220"/>
          </a:xfrm>
        </p:spPr>
        <p:txBody>
          <a:bodyPr/>
          <a:lstStyle/>
          <a:p>
            <a:pPr marL="342900" indent="-342900">
              <a:buFont typeface="Arial" panose="020B0604020202020204" pitchFamily="34" charset="0"/>
              <a:buChar char="•"/>
            </a:pPr>
            <a:r>
              <a:rPr lang="en-US" dirty="0"/>
              <a:t>Analyze once implement many times</a:t>
            </a:r>
          </a:p>
          <a:p>
            <a:pPr marL="800100" lvl="1" indent="-342900">
              <a:buFont typeface="Arial" panose="020B0604020202020204" pitchFamily="34" charset="0"/>
              <a:buChar char="•"/>
            </a:pPr>
            <a:r>
              <a:rPr lang="en-US" dirty="0"/>
              <a:t>Business/clinical concepts are the same regardless of what technology (or standard) in which they’re implemented</a:t>
            </a:r>
          </a:p>
          <a:p>
            <a:pPr marL="342900" indent="-342900">
              <a:buFont typeface="Arial" panose="020B0604020202020204" pitchFamily="34" charset="0"/>
              <a:buChar char="•"/>
            </a:pPr>
            <a:r>
              <a:rPr lang="en-US" dirty="0"/>
              <a:t>Provide consistency across the conceptual “landscape”</a:t>
            </a:r>
          </a:p>
          <a:p>
            <a:pPr marL="800100" lvl="1" indent="-342900">
              <a:buFont typeface="Arial" panose="020B0604020202020204" pitchFamily="34" charset="0"/>
              <a:buChar char="•"/>
            </a:pPr>
            <a:r>
              <a:rPr lang="en-US" dirty="0"/>
              <a:t>Each information exchange structure or detailed clinical model is consistent with others</a:t>
            </a:r>
          </a:p>
          <a:p>
            <a:pPr marL="342900" indent="-342900">
              <a:buFont typeface="Arial" panose="020B0604020202020204" pitchFamily="34" charset="0"/>
              <a:buChar char="•"/>
            </a:pPr>
            <a:r>
              <a:rPr lang="en-US" dirty="0"/>
              <a:t>Enables generation of code to reduce cost and human-introduced errors</a:t>
            </a:r>
          </a:p>
          <a:p>
            <a:pPr marL="342900" indent="-342900">
              <a:buFont typeface="Arial" panose="020B0604020202020204" pitchFamily="34" charset="0"/>
              <a:buChar char="•"/>
            </a:pPr>
            <a:r>
              <a:rPr lang="en-US" dirty="0"/>
              <a:t>Enables generation of other artifacts (e.g., implementation guides, developer interactive help)</a:t>
            </a:r>
          </a:p>
          <a:p>
            <a:pPr marL="342900" indent="-342900">
              <a:buFont typeface="Arial" panose="020B0604020202020204" pitchFamily="34" charset="0"/>
              <a:buChar char="•"/>
            </a:pPr>
            <a:r>
              <a:rPr lang="en-US" dirty="0"/>
              <a:t>Allows for transition from one information exchange format to another</a:t>
            </a:r>
          </a:p>
          <a:p>
            <a:pPr lvl="1"/>
            <a:endParaRPr lang="en-US" sz="1600" dirty="0" smtClean="0">
              <a:ea typeface="ＭＳ Ｐゴシック" charset="-128"/>
              <a:cs typeface="Georgia" pitchFamily="18" charset="0"/>
            </a:endParaRPr>
          </a:p>
          <a:p>
            <a:pPr lvl="1"/>
            <a:endParaRPr lang="en-US" dirty="0" smtClean="0">
              <a:ea typeface="ＭＳ Ｐゴシック" charset="-128"/>
              <a:cs typeface="Georgia" pitchFamily="18" charset="0"/>
            </a:endParaRPr>
          </a:p>
        </p:txBody>
      </p:sp>
      <p:sp>
        <p:nvSpPr>
          <p:cNvPr id="2" name="Slide Number Placeholder 1"/>
          <p:cNvSpPr>
            <a:spLocks noGrp="1"/>
          </p:cNvSpPr>
          <p:nvPr>
            <p:ph type="sldNum" sz="quarter" idx="12"/>
          </p:nvPr>
        </p:nvSpPr>
        <p:spPr/>
        <p:txBody>
          <a:bodyPr/>
          <a:lstStyle/>
          <a:p>
            <a:fld id="{F8059506-D6B1-B842-AAB5-13291BE98BD7}" type="slidenum">
              <a:rPr lang="en-US" smtClean="0"/>
              <a:pPr/>
              <a:t>23</a:t>
            </a:fld>
            <a:endParaRPr lang="en-US" dirty="0"/>
          </a:p>
        </p:txBody>
      </p:sp>
    </p:spTree>
    <p:extLst>
      <p:ext uri="{BB962C8B-B14F-4D97-AF65-F5344CB8AC3E}">
        <p14:creationId xmlns:p14="http://schemas.microsoft.com/office/powerpoint/2010/main" val="865406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FHIM Main Diagram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1" y="1371600"/>
            <a:ext cx="5410200" cy="4796671"/>
          </a:xfrm>
          <a:prstGeom prst="rect">
            <a:avLst/>
          </a:prstGeom>
        </p:spPr>
      </p:pic>
      <p:sp>
        <p:nvSpPr>
          <p:cNvPr id="4" name="Slide Number Placeholder 3"/>
          <p:cNvSpPr>
            <a:spLocks noGrp="1"/>
          </p:cNvSpPr>
          <p:nvPr>
            <p:ph type="sldNum" sz="quarter" idx="12"/>
          </p:nvPr>
        </p:nvSpPr>
        <p:spPr/>
        <p:txBody>
          <a:bodyPr/>
          <a:lstStyle/>
          <a:p>
            <a:fld id="{F8059506-D6B1-B842-AAB5-13291BE98BD7}" type="slidenum">
              <a:rPr lang="en-US" smtClean="0"/>
              <a:t>24</a:t>
            </a:fld>
            <a:endParaRPr lang="en-US" dirty="0"/>
          </a:p>
        </p:txBody>
      </p:sp>
    </p:spTree>
    <p:extLst>
      <p:ext uri="{BB962C8B-B14F-4D97-AF65-F5344CB8AC3E}">
        <p14:creationId xmlns:p14="http://schemas.microsoft.com/office/powerpoint/2010/main" val="334403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FHIM Clinical Observation</a:t>
            </a:r>
            <a:endParaRPr lang="en-US" dirty="0"/>
          </a:p>
        </p:txBody>
      </p:sp>
      <p:pic>
        <p:nvPicPr>
          <p:cNvPr id="3" name="Picture 2"/>
          <p:cNvPicPr>
            <a:picLocks noChangeAspect="1"/>
          </p:cNvPicPr>
          <p:nvPr/>
        </p:nvPicPr>
        <p:blipFill>
          <a:blip r:embed="rId2"/>
          <a:stretch>
            <a:fillRect/>
          </a:stretch>
        </p:blipFill>
        <p:spPr>
          <a:xfrm>
            <a:off x="620020" y="1328738"/>
            <a:ext cx="8142980" cy="4785322"/>
          </a:xfrm>
          <a:prstGeom prst="rect">
            <a:avLst/>
          </a:prstGeom>
        </p:spPr>
      </p:pic>
      <p:sp>
        <p:nvSpPr>
          <p:cNvPr id="4" name="Slide Number Placeholder 3"/>
          <p:cNvSpPr>
            <a:spLocks noGrp="1"/>
          </p:cNvSpPr>
          <p:nvPr>
            <p:ph type="sldNum" sz="quarter" idx="12"/>
          </p:nvPr>
        </p:nvSpPr>
        <p:spPr/>
        <p:txBody>
          <a:bodyPr/>
          <a:lstStyle/>
          <a:p>
            <a:fld id="{F8059506-D6B1-B842-AAB5-13291BE98BD7}" type="slidenum">
              <a:rPr lang="en-US" smtClean="0"/>
              <a:t>25</a:t>
            </a:fld>
            <a:endParaRPr lang="en-US" dirty="0"/>
          </a:p>
        </p:txBody>
      </p:sp>
    </p:spTree>
    <p:extLst>
      <p:ext uri="{BB962C8B-B14F-4D97-AF65-F5344CB8AC3E}">
        <p14:creationId xmlns:p14="http://schemas.microsoft.com/office/powerpoint/2010/main" val="24238626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19100" y="1773554"/>
            <a:ext cx="8518534" cy="3667125"/>
          </a:xfrm>
          <a:prstGeom prst="rect">
            <a:avLst/>
          </a:prstGeom>
        </p:spPr>
      </p:pic>
      <p:sp>
        <p:nvSpPr>
          <p:cNvPr id="2" name="Title 1"/>
          <p:cNvSpPr>
            <a:spLocks noGrp="1"/>
          </p:cNvSpPr>
          <p:nvPr>
            <p:ph type="title"/>
          </p:nvPr>
        </p:nvSpPr>
        <p:spPr/>
        <p:txBody>
          <a:bodyPr>
            <a:normAutofit/>
          </a:bodyPr>
          <a:lstStyle/>
          <a:p>
            <a:r>
              <a:rPr lang="en-US" dirty="0" smtClean="0"/>
              <a:t>Documentation</a:t>
            </a:r>
            <a:endParaRPr lang="en-US" dirty="0"/>
          </a:p>
        </p:txBody>
      </p:sp>
      <p:sp>
        <p:nvSpPr>
          <p:cNvPr id="4" name="Oval 3"/>
          <p:cNvSpPr/>
          <p:nvPr/>
        </p:nvSpPr>
        <p:spPr>
          <a:xfrm>
            <a:off x="5715000" y="3630930"/>
            <a:ext cx="1447800" cy="304800"/>
          </a:xfrm>
          <a:prstGeom prst="ellipse">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400" latinLnBrk="1" hangingPunct="0"/>
            <a:endParaRPr lang="en-US" sz="2400" dirty="0">
              <a:solidFill>
                <a:srgbClr val="000000"/>
              </a:solidFill>
              <a:latin typeface="Georgia"/>
              <a:ea typeface="Georgia"/>
              <a:cs typeface="Georgia"/>
              <a:sym typeface="Georgia"/>
            </a:endParaRPr>
          </a:p>
        </p:txBody>
      </p:sp>
      <p:sp>
        <p:nvSpPr>
          <p:cNvPr id="5" name="Oval 4"/>
          <p:cNvSpPr/>
          <p:nvPr/>
        </p:nvSpPr>
        <p:spPr>
          <a:xfrm>
            <a:off x="4953000" y="4129087"/>
            <a:ext cx="1714500" cy="304800"/>
          </a:xfrm>
          <a:prstGeom prst="ellipse">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400" latinLnBrk="1" hangingPunct="0"/>
            <a:endParaRPr lang="en-US" sz="2400" dirty="0">
              <a:solidFill>
                <a:srgbClr val="000000"/>
              </a:solidFill>
              <a:latin typeface="Georgia"/>
              <a:ea typeface="Georgia"/>
              <a:cs typeface="Georgia"/>
              <a:sym typeface="Georgia"/>
            </a:endParaRPr>
          </a:p>
        </p:txBody>
      </p:sp>
      <p:sp>
        <p:nvSpPr>
          <p:cNvPr id="6" name="Oval 5"/>
          <p:cNvSpPr/>
          <p:nvPr/>
        </p:nvSpPr>
        <p:spPr>
          <a:xfrm>
            <a:off x="6553200" y="4305300"/>
            <a:ext cx="1447800" cy="304800"/>
          </a:xfrm>
          <a:prstGeom prst="ellipse">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400" latinLnBrk="1" hangingPunct="0"/>
            <a:endParaRPr lang="en-US" sz="2400" dirty="0">
              <a:solidFill>
                <a:srgbClr val="000000"/>
              </a:solidFill>
              <a:latin typeface="Georgia"/>
              <a:ea typeface="Georgia"/>
              <a:cs typeface="Georgia"/>
              <a:sym typeface="Georgia"/>
            </a:endParaRPr>
          </a:p>
        </p:txBody>
      </p:sp>
      <p:sp>
        <p:nvSpPr>
          <p:cNvPr id="7" name="Oval 6"/>
          <p:cNvSpPr/>
          <p:nvPr/>
        </p:nvSpPr>
        <p:spPr>
          <a:xfrm>
            <a:off x="6172200" y="4622006"/>
            <a:ext cx="1691640" cy="304800"/>
          </a:xfrm>
          <a:prstGeom prst="ellipse">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400" latinLnBrk="1" hangingPunct="0"/>
            <a:endParaRPr lang="en-US" sz="2400" dirty="0">
              <a:solidFill>
                <a:srgbClr val="000000"/>
              </a:solidFill>
              <a:latin typeface="Georgia"/>
              <a:ea typeface="Georgia"/>
              <a:cs typeface="Georgia"/>
              <a:sym typeface="Georgia"/>
            </a:endParaRPr>
          </a:p>
        </p:txBody>
      </p:sp>
      <p:sp>
        <p:nvSpPr>
          <p:cNvPr id="3" name="Slide Number Placeholder 2"/>
          <p:cNvSpPr>
            <a:spLocks noGrp="1"/>
          </p:cNvSpPr>
          <p:nvPr>
            <p:ph type="sldNum" sz="quarter" idx="12"/>
          </p:nvPr>
        </p:nvSpPr>
        <p:spPr/>
        <p:txBody>
          <a:bodyPr/>
          <a:lstStyle/>
          <a:p>
            <a:fld id="{F8059506-D6B1-B842-AAB5-13291BE98BD7}" type="slidenum">
              <a:rPr lang="en-US" smtClean="0"/>
              <a:t>26</a:t>
            </a:fld>
            <a:endParaRPr lang="en-US" dirty="0"/>
          </a:p>
        </p:txBody>
      </p:sp>
    </p:spTree>
    <p:extLst>
      <p:ext uri="{BB962C8B-B14F-4D97-AF65-F5344CB8AC3E}">
        <p14:creationId xmlns:p14="http://schemas.microsoft.com/office/powerpoint/2010/main" val="18729836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FHIM Vital Signs</a:t>
            </a:r>
            <a:endParaRPr lang="en-US" dirty="0"/>
          </a:p>
        </p:txBody>
      </p:sp>
      <p:pic>
        <p:nvPicPr>
          <p:cNvPr id="5" name="Picture 4"/>
          <p:cNvPicPr>
            <a:picLocks noChangeAspect="1"/>
          </p:cNvPicPr>
          <p:nvPr/>
        </p:nvPicPr>
        <p:blipFill>
          <a:blip r:embed="rId2"/>
          <a:stretch>
            <a:fillRect/>
          </a:stretch>
        </p:blipFill>
        <p:spPr>
          <a:xfrm>
            <a:off x="533400" y="1447799"/>
            <a:ext cx="8025865" cy="4713061"/>
          </a:xfrm>
          <a:prstGeom prst="rect">
            <a:avLst/>
          </a:prstGeom>
        </p:spPr>
      </p:pic>
      <p:sp>
        <p:nvSpPr>
          <p:cNvPr id="3" name="Slide Number Placeholder 2"/>
          <p:cNvSpPr>
            <a:spLocks noGrp="1"/>
          </p:cNvSpPr>
          <p:nvPr>
            <p:ph type="sldNum" sz="quarter" idx="12"/>
          </p:nvPr>
        </p:nvSpPr>
        <p:spPr/>
        <p:txBody>
          <a:bodyPr/>
          <a:lstStyle/>
          <a:p>
            <a:fld id="{F8059506-D6B1-B842-AAB5-13291BE98BD7}" type="slidenum">
              <a:rPr lang="en-US" smtClean="0"/>
              <a:t>27</a:t>
            </a:fld>
            <a:endParaRPr lang="en-US" dirty="0"/>
          </a:p>
        </p:txBody>
      </p:sp>
    </p:spTree>
    <p:extLst>
      <p:ext uri="{BB962C8B-B14F-4D97-AF65-F5344CB8AC3E}">
        <p14:creationId xmlns:p14="http://schemas.microsoft.com/office/powerpoint/2010/main" val="42095890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z="3200" dirty="0" smtClean="0">
                <a:ea typeface="ＭＳ Ｐゴシック" charset="-128"/>
                <a:cs typeface="Georgia" pitchFamily="18" charset="0"/>
              </a:rPr>
              <a:t>FHIM “Detailed Clinical Models”</a:t>
            </a:r>
          </a:p>
        </p:txBody>
      </p:sp>
      <p:sp>
        <p:nvSpPr>
          <p:cNvPr id="8196" name="Content Placeholder 6"/>
          <p:cNvSpPr>
            <a:spLocks noGrp="1"/>
          </p:cNvSpPr>
          <p:nvPr>
            <p:ph idx="1"/>
          </p:nvPr>
        </p:nvSpPr>
        <p:spPr>
          <a:xfrm>
            <a:off x="457200" y="1287780"/>
            <a:ext cx="8229600" cy="4808220"/>
          </a:xfrm>
        </p:spPr>
        <p:txBody>
          <a:bodyPr/>
          <a:lstStyle/>
          <a:p>
            <a:pPr marL="342900" indent="-342900">
              <a:buFont typeface="Arial" panose="020B0604020202020204" pitchFamily="34" charset="0"/>
              <a:buChar char="•"/>
            </a:pPr>
            <a:r>
              <a:rPr lang="en-US" dirty="0"/>
              <a:t>The FHIM primarily models generic structures like “Vital Signs”, which can accommodate any Vital Sign</a:t>
            </a:r>
          </a:p>
          <a:p>
            <a:pPr marL="800100" lvl="1" indent="-342900">
              <a:buFont typeface="Arial" panose="020B0604020202020204" pitchFamily="34" charset="0"/>
              <a:buChar char="•"/>
            </a:pPr>
            <a:r>
              <a:rPr lang="en-US" dirty="0"/>
              <a:t>Consistent with the approach of most standards</a:t>
            </a:r>
          </a:p>
          <a:p>
            <a:pPr marL="342900" indent="-342900">
              <a:buFont typeface="Arial" panose="020B0604020202020204" pitchFamily="34" charset="0"/>
              <a:buChar char="•"/>
            </a:pPr>
            <a:r>
              <a:rPr lang="en-US" dirty="0"/>
              <a:t>But we can create DCMs using UML “re-defines”</a:t>
            </a:r>
          </a:p>
          <a:p>
            <a:pPr marL="800100" lvl="1" indent="-342900">
              <a:buFont typeface="Arial" panose="020B0604020202020204" pitchFamily="34" charset="0"/>
              <a:buChar char="•"/>
            </a:pPr>
            <a:r>
              <a:rPr lang="en-US" dirty="0"/>
              <a:t>A re-define allows one to constrain a UML model by re-defining in a sub-type a property that was introduced in its super-type</a:t>
            </a:r>
          </a:p>
          <a:p>
            <a:pPr marL="342900" indent="-342900">
              <a:buFont typeface="Arial" panose="020B0604020202020204" pitchFamily="34" charset="0"/>
              <a:buChar char="•"/>
            </a:pPr>
            <a:r>
              <a:rPr lang="en-US" dirty="0"/>
              <a:t>The following slides show the Heart Rate DCM</a:t>
            </a:r>
          </a:p>
          <a:p>
            <a:pPr lvl="1"/>
            <a:endParaRPr lang="en-US" sz="1600" dirty="0" smtClean="0">
              <a:ea typeface="ＭＳ Ｐゴシック" charset="-128"/>
              <a:cs typeface="Georgia" pitchFamily="18" charset="0"/>
            </a:endParaRPr>
          </a:p>
          <a:p>
            <a:pPr lvl="1"/>
            <a:endParaRPr lang="en-US" dirty="0" smtClean="0">
              <a:ea typeface="ＭＳ Ｐゴシック" charset="-128"/>
              <a:cs typeface="Georgia" pitchFamily="18" charset="0"/>
            </a:endParaRPr>
          </a:p>
        </p:txBody>
      </p:sp>
      <p:sp>
        <p:nvSpPr>
          <p:cNvPr id="2" name="Slide Number Placeholder 1"/>
          <p:cNvSpPr>
            <a:spLocks noGrp="1"/>
          </p:cNvSpPr>
          <p:nvPr>
            <p:ph type="sldNum" sz="quarter" idx="12"/>
          </p:nvPr>
        </p:nvSpPr>
        <p:spPr/>
        <p:txBody>
          <a:bodyPr/>
          <a:lstStyle/>
          <a:p>
            <a:fld id="{F8059506-D6B1-B842-AAB5-13291BE98BD7}" type="slidenum">
              <a:rPr lang="en-US" smtClean="0"/>
              <a:pPr/>
              <a:t>28</a:t>
            </a:fld>
            <a:endParaRPr lang="en-US" dirty="0"/>
          </a:p>
        </p:txBody>
      </p:sp>
    </p:spTree>
    <p:extLst>
      <p:ext uri="{BB962C8B-B14F-4D97-AF65-F5344CB8AC3E}">
        <p14:creationId xmlns:p14="http://schemas.microsoft.com/office/powerpoint/2010/main" val="22231050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FHIM Vital Signs: Heart Rate</a:t>
            </a:r>
            <a:endParaRPr lang="en-US" dirty="0"/>
          </a:p>
        </p:txBody>
      </p:sp>
      <p:pic>
        <p:nvPicPr>
          <p:cNvPr id="4" name="Picture 3"/>
          <p:cNvPicPr>
            <a:picLocks noChangeAspect="1"/>
          </p:cNvPicPr>
          <p:nvPr/>
        </p:nvPicPr>
        <p:blipFill>
          <a:blip r:embed="rId2"/>
          <a:stretch>
            <a:fillRect/>
          </a:stretch>
        </p:blipFill>
        <p:spPr>
          <a:xfrm>
            <a:off x="914400" y="1295400"/>
            <a:ext cx="7229116" cy="4831543"/>
          </a:xfrm>
          <a:prstGeom prst="rect">
            <a:avLst/>
          </a:prstGeom>
        </p:spPr>
      </p:pic>
      <p:sp>
        <p:nvSpPr>
          <p:cNvPr id="3" name="Slide Number Placeholder 2"/>
          <p:cNvSpPr>
            <a:spLocks noGrp="1"/>
          </p:cNvSpPr>
          <p:nvPr>
            <p:ph type="sldNum" sz="quarter" idx="12"/>
          </p:nvPr>
        </p:nvSpPr>
        <p:spPr/>
        <p:txBody>
          <a:bodyPr/>
          <a:lstStyle/>
          <a:p>
            <a:fld id="{F8059506-D6B1-B842-AAB5-13291BE98BD7}" type="slidenum">
              <a:rPr lang="en-US" smtClean="0"/>
              <a:t>29</a:t>
            </a:fld>
            <a:endParaRPr lang="en-US" dirty="0"/>
          </a:p>
        </p:txBody>
      </p:sp>
    </p:spTree>
    <p:extLst>
      <p:ext uri="{BB962C8B-B14F-4D97-AF65-F5344CB8AC3E}">
        <p14:creationId xmlns:p14="http://schemas.microsoft.com/office/powerpoint/2010/main" val="35772677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438525"/>
            <a:ext cx="7772400" cy="1362075"/>
          </a:xfrm>
        </p:spPr>
        <p:txBody>
          <a:bodyPr>
            <a:normAutofit/>
          </a:bodyPr>
          <a:lstStyle/>
          <a:p>
            <a:r>
              <a:rPr lang="en-US" dirty="0">
                <a:solidFill>
                  <a:srgbClr val="1D427C"/>
                </a:solidFill>
                <a:cs typeface="Verdana"/>
              </a:rPr>
              <a:t>Federal Health Architecture </a:t>
            </a:r>
            <a:r>
              <a:rPr lang="en-US" dirty="0" smtClean="0">
                <a:solidFill>
                  <a:srgbClr val="1D427C"/>
                </a:solidFill>
                <a:cs typeface="Verdana"/>
              </a:rPr>
              <a:t>Overview</a:t>
            </a:r>
            <a:endParaRPr lang="en-US" dirty="0"/>
          </a:p>
        </p:txBody>
      </p:sp>
      <p:sp>
        <p:nvSpPr>
          <p:cNvPr id="3" name="Text Placeholder 2"/>
          <p:cNvSpPr>
            <a:spLocks noGrp="1"/>
          </p:cNvSpPr>
          <p:nvPr>
            <p:ph type="body" idx="1"/>
          </p:nvPr>
        </p:nvSpPr>
        <p:spPr>
          <a:xfrm>
            <a:off x="685800" y="4724400"/>
            <a:ext cx="7772400" cy="1500187"/>
          </a:xfrm>
        </p:spPr>
        <p:txBody>
          <a:bodyPr/>
          <a:lstStyle/>
          <a:p>
            <a:r>
              <a:rPr lang="en-US" dirty="0" smtClean="0"/>
              <a:t>Gail Kalbfleisch, Director, FHA</a:t>
            </a:r>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t>3</a:t>
            </a:fld>
            <a:endParaRPr lang="en-US" dirty="0"/>
          </a:p>
        </p:txBody>
      </p:sp>
    </p:spTree>
    <p:extLst>
      <p:ext uri="{BB962C8B-B14F-4D97-AF65-F5344CB8AC3E}">
        <p14:creationId xmlns:p14="http://schemas.microsoft.com/office/powerpoint/2010/main" val="32548282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 Binding in the FHIM</a:t>
            </a:r>
            <a:endParaRPr lang="en-US" dirty="0"/>
          </a:p>
        </p:txBody>
      </p:sp>
      <p:pic>
        <p:nvPicPr>
          <p:cNvPr id="5" name="Picture 4"/>
          <p:cNvPicPr>
            <a:picLocks noChangeAspect="1"/>
          </p:cNvPicPr>
          <p:nvPr/>
        </p:nvPicPr>
        <p:blipFill rotWithShape="1">
          <a:blip r:embed="rId2"/>
          <a:srcRect b="27129"/>
          <a:stretch/>
        </p:blipFill>
        <p:spPr>
          <a:xfrm>
            <a:off x="609600" y="1447801"/>
            <a:ext cx="7598605" cy="1752600"/>
          </a:xfrm>
          <a:prstGeom prst="rect">
            <a:avLst/>
          </a:prstGeom>
        </p:spPr>
      </p:pic>
      <p:sp>
        <p:nvSpPr>
          <p:cNvPr id="6" name="Oval 5"/>
          <p:cNvSpPr/>
          <p:nvPr/>
        </p:nvSpPr>
        <p:spPr>
          <a:xfrm>
            <a:off x="1371600" y="1600200"/>
            <a:ext cx="533400" cy="304800"/>
          </a:xfrm>
          <a:prstGeom prst="ellipse">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400" latinLnBrk="1" hangingPunct="0"/>
            <a:endParaRPr lang="en-US" sz="2400" dirty="0">
              <a:solidFill>
                <a:srgbClr val="000000"/>
              </a:solidFill>
              <a:latin typeface="Georgia"/>
              <a:ea typeface="Georgia"/>
              <a:cs typeface="Georgia"/>
              <a:sym typeface="Georgia"/>
            </a:endParaRPr>
          </a:p>
        </p:txBody>
      </p:sp>
      <p:sp>
        <p:nvSpPr>
          <p:cNvPr id="7" name="Oval 6"/>
          <p:cNvSpPr/>
          <p:nvPr/>
        </p:nvSpPr>
        <p:spPr>
          <a:xfrm>
            <a:off x="2286000" y="2209800"/>
            <a:ext cx="2362200" cy="304800"/>
          </a:xfrm>
          <a:prstGeom prst="ellipse">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400" latinLnBrk="1" hangingPunct="0"/>
            <a:endParaRPr lang="en-US" sz="2400" dirty="0">
              <a:solidFill>
                <a:srgbClr val="000000"/>
              </a:solidFill>
              <a:latin typeface="Georgia"/>
              <a:ea typeface="Georgia"/>
              <a:cs typeface="Georgia"/>
              <a:sym typeface="Georgia"/>
            </a:endParaRPr>
          </a:p>
        </p:txBody>
      </p:sp>
      <p:pic>
        <p:nvPicPr>
          <p:cNvPr id="8" name="Picture 7"/>
          <p:cNvPicPr>
            <a:picLocks noChangeAspect="1"/>
          </p:cNvPicPr>
          <p:nvPr/>
        </p:nvPicPr>
        <p:blipFill>
          <a:blip r:embed="rId3"/>
          <a:stretch>
            <a:fillRect/>
          </a:stretch>
        </p:blipFill>
        <p:spPr>
          <a:xfrm>
            <a:off x="609600" y="3505200"/>
            <a:ext cx="7598605" cy="2303240"/>
          </a:xfrm>
          <a:prstGeom prst="rect">
            <a:avLst/>
          </a:prstGeom>
        </p:spPr>
      </p:pic>
      <p:sp>
        <p:nvSpPr>
          <p:cNvPr id="9" name="TextBox 8"/>
          <p:cNvSpPr txBox="1"/>
          <p:nvPr/>
        </p:nvSpPr>
        <p:spPr>
          <a:xfrm>
            <a:off x="1600200" y="5882407"/>
            <a:ext cx="6400800" cy="261608"/>
          </a:xfrm>
          <a:prstGeom prst="rect">
            <a:avLst/>
          </a:prstGeom>
          <a:noFill/>
          <a:ln w="12700" cap="flat">
            <a:solidFill>
              <a:srgbClr val="FF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400" latinLnBrk="1" hangingPunct="0"/>
            <a:r>
              <a:rPr lang="en-US" sz="1100" b="1" dirty="0" smtClean="0">
                <a:solidFill>
                  <a:schemeClr val="tx1">
                    <a:lumMod val="50000"/>
                  </a:schemeClr>
                </a:solidFill>
                <a:latin typeface="Georgia"/>
                <a:ea typeface="Georgia"/>
                <a:cs typeface="Georgia"/>
                <a:sym typeface="Georgia"/>
              </a:rPr>
              <a:t>Once the value set is created VSAC, this will point to the page where it can be viewed</a:t>
            </a:r>
            <a:endParaRPr lang="en-US" sz="1100" b="1" dirty="0">
              <a:solidFill>
                <a:schemeClr val="tx1">
                  <a:lumMod val="50000"/>
                </a:schemeClr>
              </a:solidFill>
              <a:latin typeface="Georgia"/>
              <a:ea typeface="Georgia"/>
              <a:cs typeface="Georgia"/>
              <a:sym typeface="Georgia"/>
            </a:endParaRPr>
          </a:p>
        </p:txBody>
      </p:sp>
      <p:cxnSp>
        <p:nvCxnSpPr>
          <p:cNvPr id="11" name="Straight Arrow Connector 10"/>
          <p:cNvCxnSpPr/>
          <p:nvPr/>
        </p:nvCxnSpPr>
        <p:spPr>
          <a:xfrm flipH="1" flipV="1">
            <a:off x="1981200" y="4800600"/>
            <a:ext cx="685800" cy="10668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Slide Number Placeholder 2"/>
          <p:cNvSpPr>
            <a:spLocks noGrp="1"/>
          </p:cNvSpPr>
          <p:nvPr>
            <p:ph type="sldNum" sz="quarter" idx="12"/>
          </p:nvPr>
        </p:nvSpPr>
        <p:spPr/>
        <p:txBody>
          <a:bodyPr/>
          <a:lstStyle/>
          <a:p>
            <a:fld id="{F8059506-D6B1-B842-AAB5-13291BE98BD7}" type="slidenum">
              <a:rPr lang="en-US" smtClean="0"/>
              <a:t>30</a:t>
            </a:fld>
            <a:endParaRPr lang="en-US" dirty="0"/>
          </a:p>
        </p:txBody>
      </p:sp>
    </p:spTree>
    <p:extLst>
      <p:ext uri="{BB962C8B-B14F-4D97-AF65-F5344CB8AC3E}">
        <p14:creationId xmlns:p14="http://schemas.microsoft.com/office/powerpoint/2010/main" val="27736552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28600" y="274638"/>
            <a:ext cx="6625315" cy="677894"/>
          </a:xfrm>
        </p:spPr>
        <p:txBody>
          <a:bodyPr>
            <a:normAutofit fontScale="90000"/>
          </a:bodyPr>
          <a:lstStyle/>
          <a:p>
            <a:r>
              <a:rPr lang="en-US" sz="3200" dirty="0" smtClean="0">
                <a:ea typeface="ＭＳ Ｐゴシック" charset="-128"/>
                <a:cs typeface="Georgia" pitchFamily="18" charset="0"/>
              </a:rPr>
              <a:t>FHIM “Detailed Clinical Models” (</a:t>
            </a:r>
            <a:r>
              <a:rPr lang="en-US" sz="3200" dirty="0" err="1" smtClean="0">
                <a:ea typeface="ＭＳ Ｐゴシック" charset="-128"/>
                <a:cs typeface="Georgia" pitchFamily="18" charset="0"/>
              </a:rPr>
              <a:t>cont</a:t>
            </a:r>
            <a:r>
              <a:rPr lang="en-US" sz="3200" dirty="0" smtClean="0">
                <a:ea typeface="ＭＳ Ｐゴシック" charset="-128"/>
                <a:cs typeface="Georgia" pitchFamily="18" charset="0"/>
              </a:rPr>
              <a:t>)</a:t>
            </a:r>
          </a:p>
        </p:txBody>
      </p:sp>
      <p:sp>
        <p:nvSpPr>
          <p:cNvPr id="8196" name="Content Placeholder 6"/>
          <p:cNvSpPr>
            <a:spLocks noGrp="1"/>
          </p:cNvSpPr>
          <p:nvPr>
            <p:ph idx="1"/>
          </p:nvPr>
        </p:nvSpPr>
        <p:spPr>
          <a:xfrm>
            <a:off x="457200" y="1219200"/>
            <a:ext cx="8229600" cy="4808220"/>
          </a:xfrm>
        </p:spPr>
        <p:txBody>
          <a:bodyPr/>
          <a:lstStyle/>
          <a:p>
            <a:pPr marL="342900" indent="-342900">
              <a:buFont typeface="Arial" panose="020B0604020202020204" pitchFamily="34" charset="0"/>
              <a:buChar char="•"/>
            </a:pPr>
            <a:r>
              <a:rPr lang="en-US" dirty="0"/>
              <a:t>We have demonstrated how DCMs can be modeled in the FHIM</a:t>
            </a:r>
          </a:p>
          <a:p>
            <a:pPr marL="342900" indent="-342900">
              <a:buFont typeface="Arial" panose="020B0604020202020204" pitchFamily="34" charset="0"/>
              <a:buChar char="•"/>
            </a:pPr>
            <a:r>
              <a:rPr lang="en-US" dirty="0"/>
              <a:t>But, while we “hand-built” the Vital Signs DCMs, we do not envision doing so for every DCM.  We contend that the majority of DCMs should be generated from a knowledge base</a:t>
            </a:r>
          </a:p>
          <a:p>
            <a:pPr marL="800100" lvl="1" indent="-342900">
              <a:buFont typeface="Arial" panose="020B0604020202020204" pitchFamily="34" charset="0"/>
              <a:buChar char="•"/>
            </a:pPr>
            <a:r>
              <a:rPr lang="en-US" dirty="0"/>
              <a:t>Each DCM represents a set of possible values in the “code” and the “qualifiers” that could be related to post-coordinated concepts in a medical ontology (e.g., SOLOR</a:t>
            </a:r>
            <a:r>
              <a:rPr lang="en-US" dirty="0" smtClean="0"/>
              <a:t>)</a:t>
            </a:r>
            <a:endParaRPr lang="en-US" dirty="0"/>
          </a:p>
          <a:p>
            <a:pPr marL="800100" lvl="1" indent="-342900">
              <a:buFont typeface="Arial" panose="020B0604020202020204" pitchFamily="34" charset="0"/>
              <a:buChar char="•"/>
            </a:pPr>
            <a:r>
              <a:rPr lang="en-US" dirty="0"/>
              <a:t>Once generated into UML, the FHIM could then be used to generate implementable artifacts in multiple standard formats (e.g., FHIR, CDA, etc.)</a:t>
            </a:r>
          </a:p>
          <a:p>
            <a:pPr lvl="1"/>
            <a:endParaRPr lang="en-US" sz="1600" dirty="0" smtClean="0">
              <a:ea typeface="ＭＳ Ｐゴシック" charset="-128"/>
              <a:cs typeface="Georgia" pitchFamily="18" charset="0"/>
            </a:endParaRPr>
          </a:p>
          <a:p>
            <a:pPr lvl="1"/>
            <a:endParaRPr lang="en-US" dirty="0" smtClean="0">
              <a:ea typeface="ＭＳ Ｐゴシック" charset="-128"/>
              <a:cs typeface="Georgia" pitchFamily="18" charset="0"/>
            </a:endParaRPr>
          </a:p>
        </p:txBody>
      </p:sp>
      <p:sp>
        <p:nvSpPr>
          <p:cNvPr id="2" name="Slide Number Placeholder 1"/>
          <p:cNvSpPr>
            <a:spLocks noGrp="1"/>
          </p:cNvSpPr>
          <p:nvPr>
            <p:ph type="sldNum" sz="quarter" idx="12"/>
          </p:nvPr>
        </p:nvSpPr>
        <p:spPr/>
        <p:txBody>
          <a:bodyPr/>
          <a:lstStyle/>
          <a:p>
            <a:fld id="{F8059506-D6B1-B842-AAB5-13291BE98BD7}" type="slidenum">
              <a:rPr lang="en-US" smtClean="0"/>
              <a:pPr/>
              <a:t>31</a:t>
            </a:fld>
            <a:endParaRPr lang="en-US" dirty="0"/>
          </a:p>
        </p:txBody>
      </p:sp>
    </p:spTree>
    <p:extLst>
      <p:ext uri="{BB962C8B-B14F-4D97-AF65-F5344CB8AC3E}">
        <p14:creationId xmlns:p14="http://schemas.microsoft.com/office/powerpoint/2010/main" val="30069759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z="3200" dirty="0" smtClean="0">
                <a:ea typeface="ＭＳ Ｐゴシック" charset="-128"/>
                <a:cs typeface="Georgia" pitchFamily="18" charset="0"/>
              </a:rPr>
              <a:t>Benefits of the FHIM</a:t>
            </a:r>
          </a:p>
        </p:txBody>
      </p:sp>
      <p:sp>
        <p:nvSpPr>
          <p:cNvPr id="8196" name="Content Placeholder 6"/>
          <p:cNvSpPr>
            <a:spLocks noGrp="1"/>
          </p:cNvSpPr>
          <p:nvPr>
            <p:ph idx="1"/>
          </p:nvPr>
        </p:nvSpPr>
        <p:spPr>
          <a:xfrm>
            <a:off x="381000" y="1219200"/>
            <a:ext cx="8229600" cy="4808220"/>
          </a:xfrm>
        </p:spPr>
        <p:txBody>
          <a:bodyPr/>
          <a:lstStyle/>
          <a:p>
            <a:pPr algn="ctr"/>
            <a:endParaRPr lang="en-US" b="1" dirty="0" smtClean="0"/>
          </a:p>
          <a:p>
            <a:pPr algn="ctr"/>
            <a:r>
              <a:rPr lang="en-US" b="1" dirty="0" smtClean="0"/>
              <a:t>The </a:t>
            </a:r>
            <a:r>
              <a:rPr lang="en-US" b="1" dirty="0"/>
              <a:t>FHIM provides the “missing logical </a:t>
            </a:r>
            <a:r>
              <a:rPr lang="en-US" b="1" dirty="0" smtClean="0"/>
              <a:t>model”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Can </a:t>
            </a:r>
            <a:r>
              <a:rPr lang="en-US" dirty="0"/>
              <a:t>generate service payloads, both at the coarse </a:t>
            </a:r>
            <a:r>
              <a:rPr lang="en-US" dirty="0" smtClean="0"/>
              <a:t>and granular levels </a:t>
            </a:r>
          </a:p>
          <a:p>
            <a:pPr marL="800100" lvl="1" indent="-342900">
              <a:buFont typeface="Arial" panose="020B0604020202020204" pitchFamily="34" charset="0"/>
              <a:buChar char="•"/>
            </a:pPr>
            <a:r>
              <a:rPr lang="en-US" dirty="0" smtClean="0"/>
              <a:t>FHIR </a:t>
            </a:r>
            <a:r>
              <a:rPr lang="en-US" dirty="0"/>
              <a:t>JSON instance, or an HL7 v2 </a:t>
            </a:r>
            <a:r>
              <a:rPr lang="en-US" dirty="0" smtClean="0"/>
              <a:t>message</a:t>
            </a:r>
            <a:endParaRPr lang="en-US" dirty="0"/>
          </a:p>
          <a:p>
            <a:pPr marL="800100" lvl="1" indent="-342900">
              <a:buFont typeface="Arial" panose="020B0604020202020204" pitchFamily="34" charset="0"/>
              <a:buChar char="•"/>
            </a:pPr>
            <a:r>
              <a:rPr lang="en-US" dirty="0" smtClean="0"/>
              <a:t>Test code for conformance </a:t>
            </a:r>
            <a:r>
              <a:rPr lang="en-US" dirty="0"/>
              <a:t>of </a:t>
            </a:r>
            <a:r>
              <a:rPr lang="en-US" dirty="0" smtClean="0"/>
              <a:t>payloads</a:t>
            </a:r>
            <a:endParaRPr lang="en-US" dirty="0"/>
          </a:p>
          <a:p>
            <a:pPr lvl="1"/>
            <a:endParaRPr lang="en-US" sz="1600" dirty="0" smtClean="0">
              <a:ea typeface="ＭＳ Ｐゴシック" charset="-128"/>
              <a:cs typeface="Georgia" pitchFamily="18" charset="0"/>
            </a:endParaRPr>
          </a:p>
          <a:p>
            <a:pPr lvl="1"/>
            <a:endParaRPr lang="en-US" dirty="0" smtClean="0">
              <a:ea typeface="ＭＳ Ｐゴシック" charset="-128"/>
              <a:cs typeface="Georgia" pitchFamily="18" charset="0"/>
            </a:endParaRPr>
          </a:p>
        </p:txBody>
      </p:sp>
      <p:sp>
        <p:nvSpPr>
          <p:cNvPr id="2" name="Slide Number Placeholder 1"/>
          <p:cNvSpPr>
            <a:spLocks noGrp="1"/>
          </p:cNvSpPr>
          <p:nvPr>
            <p:ph type="sldNum" sz="quarter" idx="12"/>
          </p:nvPr>
        </p:nvSpPr>
        <p:spPr/>
        <p:txBody>
          <a:bodyPr/>
          <a:lstStyle/>
          <a:p>
            <a:fld id="{F8059506-D6B1-B842-AAB5-13291BE98BD7}" type="slidenum">
              <a:rPr lang="en-US" smtClean="0"/>
              <a:pPr/>
              <a:t>32</a:t>
            </a:fld>
            <a:endParaRPr lang="en-US" dirty="0"/>
          </a:p>
        </p:txBody>
      </p:sp>
    </p:spTree>
    <p:extLst>
      <p:ext uri="{BB962C8B-B14F-4D97-AF65-F5344CB8AC3E}">
        <p14:creationId xmlns:p14="http://schemas.microsoft.com/office/powerpoint/2010/main" val="29729796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t>33</a:t>
            </a:fld>
            <a:endParaRPr lang="en-US"/>
          </a:p>
        </p:txBody>
      </p:sp>
      <p:sp>
        <p:nvSpPr>
          <p:cNvPr id="4" name="Text Placeholder 3"/>
          <p:cNvSpPr>
            <a:spLocks noGrp="1"/>
          </p:cNvSpPr>
          <p:nvPr>
            <p:ph type="body" sz="quarter" idx="13"/>
          </p:nvPr>
        </p:nvSpPr>
        <p:spPr/>
        <p:txBody>
          <a:bodyPr/>
          <a:lstStyle/>
          <a:p>
            <a:r>
              <a:rPr lang="en-US" dirty="0" smtClean="0"/>
              <a:t>Any questions for Galen</a:t>
            </a:r>
            <a:endParaRPr lang="en-US" dirty="0"/>
          </a:p>
        </p:txBody>
      </p:sp>
      <p:sp>
        <p:nvSpPr>
          <p:cNvPr id="5" name="Title 4"/>
          <p:cNvSpPr>
            <a:spLocks noGrp="1"/>
          </p:cNvSpPr>
          <p:nvPr>
            <p:ph type="title"/>
          </p:nvPr>
        </p:nvSpPr>
        <p:spPr/>
        <p:txBody>
          <a:bodyPr/>
          <a:lstStyle/>
          <a:p>
            <a:r>
              <a:rPr lang="en-US" dirty="0" smtClean="0"/>
              <a:t>Thanks for Listening!</a:t>
            </a:r>
            <a:endParaRPr lang="en-US" dirty="0"/>
          </a:p>
        </p:txBody>
      </p:sp>
    </p:spTree>
    <p:extLst>
      <p:ext uri="{BB962C8B-B14F-4D97-AF65-F5344CB8AC3E}">
        <p14:creationId xmlns:p14="http://schemas.microsoft.com/office/powerpoint/2010/main" val="33703147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438525"/>
            <a:ext cx="7772400" cy="1362075"/>
          </a:xfrm>
        </p:spPr>
        <p:txBody>
          <a:bodyPr>
            <a:normAutofit/>
          </a:bodyPr>
          <a:lstStyle/>
          <a:p>
            <a:r>
              <a:rPr lang="en-US" dirty="0" smtClean="0">
                <a:solidFill>
                  <a:srgbClr val="1D427C"/>
                </a:solidFill>
                <a:cs typeface="Verdana"/>
              </a:rPr>
              <a:t>Harmonization of the Information Models</a:t>
            </a:r>
            <a:endParaRPr lang="en-US" dirty="0"/>
          </a:p>
        </p:txBody>
      </p:sp>
      <p:sp>
        <p:nvSpPr>
          <p:cNvPr id="3" name="Text Placeholder 2"/>
          <p:cNvSpPr>
            <a:spLocks noGrp="1"/>
          </p:cNvSpPr>
          <p:nvPr>
            <p:ph type="body" idx="1"/>
          </p:nvPr>
        </p:nvSpPr>
        <p:spPr>
          <a:xfrm>
            <a:off x="685800" y="4724400"/>
            <a:ext cx="7772400" cy="1500187"/>
          </a:xfrm>
        </p:spPr>
        <p:txBody>
          <a:bodyPr/>
          <a:lstStyle/>
          <a:p>
            <a:r>
              <a:rPr lang="en-US" dirty="0" smtClean="0"/>
              <a:t>Nona Hall, ONC Liaison, </a:t>
            </a:r>
            <a:r>
              <a:rPr lang="en-US" dirty="0" smtClean="0"/>
              <a:t>IPO</a:t>
            </a:r>
          </a:p>
          <a:p>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t>34</a:t>
            </a:fld>
            <a:endParaRPr lang="en-US" dirty="0"/>
          </a:p>
        </p:txBody>
      </p:sp>
    </p:spTree>
    <p:extLst>
      <p:ext uri="{BB962C8B-B14F-4D97-AF65-F5344CB8AC3E}">
        <p14:creationId xmlns:p14="http://schemas.microsoft.com/office/powerpoint/2010/main" val="38546199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sz="1400" b="1" dirty="0"/>
              <a:t>LOINC:</a:t>
            </a:r>
          </a:p>
          <a:p>
            <a:r>
              <a:rPr lang="en-US" sz="1400" dirty="0"/>
              <a:t>1L: Gentamicin is a component LOINC (GENTAMICIN)</a:t>
            </a:r>
          </a:p>
          <a:p>
            <a:r>
              <a:rPr lang="en-US" sz="1400" dirty="0"/>
              <a:t>2L: Gentamicin Is a component of a laboratory tests in LOINC(Gentamicin Peak)</a:t>
            </a:r>
          </a:p>
          <a:p>
            <a:r>
              <a:rPr lang="en-US" sz="1400" dirty="0"/>
              <a:t>  </a:t>
            </a:r>
          </a:p>
          <a:p>
            <a:r>
              <a:rPr lang="en-US" sz="1400" b="1" dirty="0" err="1"/>
              <a:t>RxNorm</a:t>
            </a:r>
            <a:r>
              <a:rPr lang="en-US" sz="1400" b="1" dirty="0"/>
              <a:t>:</a:t>
            </a:r>
          </a:p>
          <a:p>
            <a:r>
              <a:rPr lang="en-US" sz="1400" dirty="0"/>
              <a:t>1R: Gentamicin is an ingredient in </a:t>
            </a:r>
            <a:r>
              <a:rPr lang="en-US" sz="1400" dirty="0" err="1"/>
              <a:t>RxNorm</a:t>
            </a:r>
            <a:r>
              <a:rPr lang="en-US" sz="1400" dirty="0"/>
              <a:t> (Gentamicin Sulfate)</a:t>
            </a:r>
          </a:p>
          <a:p>
            <a:r>
              <a:rPr lang="en-US" sz="1400" dirty="0"/>
              <a:t>2R: Gentamicin is a basis of strength in </a:t>
            </a:r>
            <a:r>
              <a:rPr lang="en-US" sz="1400" dirty="0" err="1"/>
              <a:t>RxNorm</a:t>
            </a:r>
            <a:r>
              <a:rPr lang="en-US" sz="1400" dirty="0"/>
              <a:t> (Gentamicin)</a:t>
            </a:r>
          </a:p>
          <a:p>
            <a:r>
              <a:rPr lang="en-US" sz="1400" dirty="0"/>
              <a:t>3R: Gentamicin is linked to Human Prescription Drug Labels</a:t>
            </a:r>
          </a:p>
          <a:p>
            <a:r>
              <a:rPr lang="en-US" sz="1400" dirty="0"/>
              <a:t>4R: Gentamicin is presented in prescribed/dispensable forms in </a:t>
            </a:r>
            <a:r>
              <a:rPr lang="en-US" sz="1400" dirty="0" err="1"/>
              <a:t>RxNorm</a:t>
            </a:r>
            <a:endParaRPr lang="en-US" sz="1400" dirty="0"/>
          </a:p>
          <a:p>
            <a:r>
              <a:rPr lang="en-US" sz="1400" dirty="0"/>
              <a:t>5R: Gentamicin is a product in </a:t>
            </a:r>
            <a:r>
              <a:rPr lang="en-US" sz="1400" dirty="0" err="1"/>
              <a:t>RxNorm</a:t>
            </a:r>
            <a:endParaRPr lang="en-US" sz="1400" dirty="0"/>
          </a:p>
          <a:p>
            <a:endParaRPr lang="en-US" dirty="0"/>
          </a:p>
        </p:txBody>
      </p:sp>
      <p:sp>
        <p:nvSpPr>
          <p:cNvPr id="4" name="Slide Number Placeholder 3"/>
          <p:cNvSpPr>
            <a:spLocks noGrp="1"/>
          </p:cNvSpPr>
          <p:nvPr>
            <p:ph type="sldNum" sz="quarter" idx="12"/>
          </p:nvPr>
        </p:nvSpPr>
        <p:spPr/>
        <p:txBody>
          <a:bodyPr/>
          <a:lstStyle/>
          <a:p>
            <a:fld id="{F8059506-D6B1-B842-AAB5-13291BE98BD7}" type="slidenum">
              <a:rPr lang="en-US" smtClean="0"/>
              <a:t>35</a:t>
            </a:fld>
            <a:endParaRPr lang="en-US"/>
          </a:p>
        </p:txBody>
      </p:sp>
      <p:sp>
        <p:nvSpPr>
          <p:cNvPr id="5" name="Content Placeholder 4"/>
          <p:cNvSpPr>
            <a:spLocks noGrp="1"/>
          </p:cNvSpPr>
          <p:nvPr>
            <p:ph sz="half" idx="14"/>
          </p:nvPr>
        </p:nvSpPr>
        <p:spPr/>
        <p:txBody>
          <a:bodyPr/>
          <a:lstStyle/>
          <a:p>
            <a:r>
              <a:rPr lang="en-US" sz="1400" b="1" dirty="0"/>
              <a:t>SNOMED:</a:t>
            </a:r>
          </a:p>
          <a:p>
            <a:r>
              <a:rPr lang="en-US" sz="1400" dirty="0"/>
              <a:t>1S: Gentamicin is a substance in SNOMEDO CT (a component in LOINC)</a:t>
            </a:r>
          </a:p>
          <a:p>
            <a:r>
              <a:rPr lang="en-US" sz="1400" dirty="0"/>
              <a:t>2S: Gentamicin is a component of a laboratory test SNOMED (Gentamicin Peak)</a:t>
            </a:r>
          </a:p>
          <a:p>
            <a:r>
              <a:rPr lang="en-US" sz="1400" dirty="0"/>
              <a:t>3S: Gentamicin is a product in SNOMED CT (a substance manufactured and sold)</a:t>
            </a:r>
          </a:p>
          <a:p>
            <a:r>
              <a:rPr lang="en-US" sz="1400" dirty="0"/>
              <a:t>4S: Gentamicin is an allergen in SNOMED CT</a:t>
            </a:r>
          </a:p>
          <a:p>
            <a:r>
              <a:rPr lang="en-US" sz="1400" dirty="0"/>
              <a:t>5S: Gentamicin is presented in prescribed/dispensable forms in SNOMED</a:t>
            </a:r>
          </a:p>
          <a:p>
            <a:r>
              <a:rPr lang="en-US" sz="1400" dirty="0"/>
              <a:t>6S: Gentamicin is specified in SNOMED administration and removal procedures </a:t>
            </a:r>
          </a:p>
          <a:p>
            <a:r>
              <a:rPr lang="en-US" sz="1400" dirty="0"/>
              <a:t>7S: Gentamicin is specified in poisoning/overdoes</a:t>
            </a:r>
          </a:p>
          <a:p>
            <a:r>
              <a:rPr lang="en-US" sz="1400" dirty="0"/>
              <a:t>8S: Gentamicin allergic reactions are defined clinical situations</a:t>
            </a:r>
          </a:p>
          <a:p>
            <a:r>
              <a:rPr lang="en-US" sz="1400" dirty="0"/>
              <a:t>9S: Acute drug –induced renal failure is a disorder in SNOMED</a:t>
            </a:r>
          </a:p>
          <a:p>
            <a:endParaRPr lang="en-US" dirty="0"/>
          </a:p>
        </p:txBody>
      </p:sp>
      <p:sp>
        <p:nvSpPr>
          <p:cNvPr id="6" name="Title 5"/>
          <p:cNvSpPr>
            <a:spLocks noGrp="1"/>
          </p:cNvSpPr>
          <p:nvPr>
            <p:ph type="title"/>
          </p:nvPr>
        </p:nvSpPr>
        <p:spPr/>
        <p:txBody>
          <a:bodyPr/>
          <a:lstStyle/>
          <a:p>
            <a:r>
              <a:rPr lang="en-US" dirty="0" smtClean="0"/>
              <a:t>We Need to Simplify</a:t>
            </a:r>
            <a:endParaRPr lang="en-US" dirty="0"/>
          </a:p>
        </p:txBody>
      </p:sp>
    </p:spTree>
    <p:extLst>
      <p:ext uri="{BB962C8B-B14F-4D97-AF65-F5344CB8AC3E}">
        <p14:creationId xmlns:p14="http://schemas.microsoft.com/office/powerpoint/2010/main" val="6126884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059506-D6B1-B842-AAB5-13291BE98BD7}" type="slidenum">
              <a:rPr lang="en-US" smtClean="0"/>
              <a:pPr/>
              <a:t>36</a:t>
            </a:fld>
            <a:endParaRPr lang="en-US" dirty="0"/>
          </a:p>
        </p:txBody>
      </p:sp>
      <p:sp>
        <p:nvSpPr>
          <p:cNvPr id="5" name="Title 4"/>
          <p:cNvSpPr>
            <a:spLocks noGrp="1"/>
          </p:cNvSpPr>
          <p:nvPr>
            <p:ph type="title"/>
          </p:nvPr>
        </p:nvSpPr>
        <p:spPr/>
        <p:txBody>
          <a:bodyPr/>
          <a:lstStyle/>
          <a:p>
            <a:r>
              <a:rPr lang="en-US" dirty="0" smtClean="0"/>
              <a:t>We Need to Simplify (</a:t>
            </a:r>
            <a:r>
              <a:rPr lang="en-US" dirty="0" err="1" smtClean="0"/>
              <a:t>cont</a:t>
            </a:r>
            <a:r>
              <a:rPr lang="en-US" dirty="0" smtClean="0"/>
              <a:t>)</a:t>
            </a:r>
            <a:endParaRPr lang="en-US" dirty="0"/>
          </a:p>
        </p:txBody>
      </p:sp>
      <p:sp>
        <p:nvSpPr>
          <p:cNvPr id="6" name="Oval 5"/>
          <p:cNvSpPr/>
          <p:nvPr/>
        </p:nvSpPr>
        <p:spPr>
          <a:xfrm>
            <a:off x="1295400" y="2057349"/>
            <a:ext cx="4305300" cy="4114800"/>
          </a:xfrm>
          <a:prstGeom prst="ellipse">
            <a:avLst/>
          </a:prstGeom>
          <a:solidFill>
            <a:schemeClr val="tx1">
              <a:lumMod val="20000"/>
              <a:lumOff val="80000"/>
              <a:alpha val="39000"/>
            </a:schemeClr>
          </a:solidFill>
          <a:ln w="28575"/>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rgbClr val="000000"/>
              </a:solidFill>
            </a:endParaRPr>
          </a:p>
        </p:txBody>
      </p:sp>
      <p:sp>
        <p:nvSpPr>
          <p:cNvPr id="7" name="Oval 6"/>
          <p:cNvSpPr/>
          <p:nvPr/>
        </p:nvSpPr>
        <p:spPr>
          <a:xfrm>
            <a:off x="3071561" y="1185543"/>
            <a:ext cx="2895402" cy="2601024"/>
          </a:xfrm>
          <a:prstGeom prst="ellipse">
            <a:avLst/>
          </a:prstGeom>
          <a:solidFill>
            <a:schemeClr val="tx1">
              <a:lumMod val="20000"/>
              <a:lumOff val="80000"/>
              <a:alpha val="48000"/>
            </a:schemeClr>
          </a:solid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8" name="Oval 7"/>
          <p:cNvSpPr/>
          <p:nvPr/>
        </p:nvSpPr>
        <p:spPr>
          <a:xfrm>
            <a:off x="3433762" y="2086257"/>
            <a:ext cx="4262438" cy="4085892"/>
          </a:xfrm>
          <a:prstGeom prst="ellipse">
            <a:avLst/>
          </a:prstGeom>
          <a:solidFill>
            <a:schemeClr val="tx1">
              <a:lumMod val="60000"/>
              <a:lumOff val="40000"/>
              <a:alpha val="22000"/>
            </a:schemeClr>
          </a:solid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schemeClr>
              </a:solidFill>
            </a:endParaRPr>
          </a:p>
        </p:txBody>
      </p:sp>
      <p:sp>
        <p:nvSpPr>
          <p:cNvPr id="9" name="TextBox 8"/>
          <p:cNvSpPr txBox="1"/>
          <p:nvPr/>
        </p:nvSpPr>
        <p:spPr>
          <a:xfrm>
            <a:off x="1447800" y="4041029"/>
            <a:ext cx="1867359" cy="923330"/>
          </a:xfrm>
          <a:prstGeom prst="rect">
            <a:avLst/>
          </a:prstGeom>
          <a:noFill/>
        </p:spPr>
        <p:txBody>
          <a:bodyPr wrap="square" rtlCol="0">
            <a:spAutoFit/>
          </a:bodyPr>
          <a:lstStyle/>
          <a:p>
            <a:r>
              <a:rPr lang="en-US" b="1" dirty="0">
                <a:solidFill>
                  <a:srgbClr val="000000"/>
                </a:solidFill>
              </a:rPr>
              <a:t>SNOMED: </a:t>
            </a:r>
            <a:r>
              <a:rPr lang="en-US" dirty="0">
                <a:solidFill>
                  <a:srgbClr val="000000"/>
                </a:solidFill>
              </a:rPr>
              <a:t>4S; 5S; 6S; 7S; 8S; 9S</a:t>
            </a:r>
          </a:p>
        </p:txBody>
      </p:sp>
      <p:sp>
        <p:nvSpPr>
          <p:cNvPr id="10" name="TextBox 9"/>
          <p:cNvSpPr txBox="1"/>
          <p:nvPr/>
        </p:nvSpPr>
        <p:spPr>
          <a:xfrm>
            <a:off x="2923671" y="2286000"/>
            <a:ext cx="1343627" cy="400110"/>
          </a:xfrm>
          <a:prstGeom prst="rect">
            <a:avLst/>
          </a:prstGeom>
          <a:noFill/>
        </p:spPr>
        <p:txBody>
          <a:bodyPr wrap="square" rtlCol="0">
            <a:spAutoFit/>
          </a:bodyPr>
          <a:lstStyle/>
          <a:p>
            <a:pPr algn="ctr"/>
            <a:r>
              <a:rPr lang="en-US" sz="2000" dirty="0" smtClean="0">
                <a:solidFill>
                  <a:srgbClr val="000000"/>
                </a:solidFill>
              </a:rPr>
              <a:t>2S; </a:t>
            </a:r>
            <a:r>
              <a:rPr lang="en-US" sz="2000" dirty="0">
                <a:solidFill>
                  <a:srgbClr val="000000"/>
                </a:solidFill>
              </a:rPr>
              <a:t>2L</a:t>
            </a:r>
          </a:p>
        </p:txBody>
      </p:sp>
      <p:sp>
        <p:nvSpPr>
          <p:cNvPr id="11" name="TextBox 10"/>
          <p:cNvSpPr txBox="1"/>
          <p:nvPr/>
        </p:nvSpPr>
        <p:spPr>
          <a:xfrm>
            <a:off x="5715000" y="3338775"/>
            <a:ext cx="1343627" cy="707886"/>
          </a:xfrm>
          <a:prstGeom prst="rect">
            <a:avLst/>
          </a:prstGeom>
          <a:noFill/>
        </p:spPr>
        <p:txBody>
          <a:bodyPr wrap="square" rtlCol="0">
            <a:spAutoFit/>
          </a:bodyPr>
          <a:lstStyle/>
          <a:p>
            <a:pPr algn="ctr"/>
            <a:r>
              <a:rPr lang="en-US" sz="2000" b="1" dirty="0" err="1">
                <a:solidFill>
                  <a:srgbClr val="000000"/>
                </a:solidFill>
              </a:rPr>
              <a:t>RXNorm</a:t>
            </a:r>
            <a:r>
              <a:rPr lang="en-US" sz="2000" dirty="0">
                <a:solidFill>
                  <a:srgbClr val="000000"/>
                </a:solidFill>
              </a:rPr>
              <a:t>: 2R; 3R</a:t>
            </a:r>
          </a:p>
        </p:txBody>
      </p:sp>
      <p:sp>
        <p:nvSpPr>
          <p:cNvPr id="12" name="TextBox 11"/>
          <p:cNvSpPr txBox="1"/>
          <p:nvPr/>
        </p:nvSpPr>
        <p:spPr>
          <a:xfrm>
            <a:off x="3960762" y="3843654"/>
            <a:ext cx="1343627" cy="707886"/>
          </a:xfrm>
          <a:prstGeom prst="rect">
            <a:avLst/>
          </a:prstGeom>
          <a:noFill/>
        </p:spPr>
        <p:txBody>
          <a:bodyPr wrap="square" rtlCol="0">
            <a:spAutoFit/>
          </a:bodyPr>
          <a:lstStyle/>
          <a:p>
            <a:pPr algn="ctr"/>
            <a:r>
              <a:rPr lang="en-US" sz="2000" dirty="0" smtClean="0">
                <a:solidFill>
                  <a:srgbClr val="000000"/>
                </a:solidFill>
              </a:rPr>
              <a:t>3S; 5S; 4R; 5R</a:t>
            </a:r>
            <a:endParaRPr lang="en-US" sz="2000" dirty="0">
              <a:solidFill>
                <a:srgbClr val="000000"/>
              </a:solidFill>
            </a:endParaRPr>
          </a:p>
        </p:txBody>
      </p:sp>
      <p:sp>
        <p:nvSpPr>
          <p:cNvPr id="13" name="TextBox 12"/>
          <p:cNvSpPr txBox="1"/>
          <p:nvPr/>
        </p:nvSpPr>
        <p:spPr>
          <a:xfrm>
            <a:off x="3847449" y="2686110"/>
            <a:ext cx="1343627" cy="707886"/>
          </a:xfrm>
          <a:prstGeom prst="rect">
            <a:avLst/>
          </a:prstGeom>
          <a:noFill/>
        </p:spPr>
        <p:txBody>
          <a:bodyPr wrap="square" rtlCol="0">
            <a:spAutoFit/>
          </a:bodyPr>
          <a:lstStyle/>
          <a:p>
            <a:pPr algn="ctr"/>
            <a:r>
              <a:rPr lang="en-US" sz="2000" dirty="0" smtClean="0">
                <a:solidFill>
                  <a:srgbClr val="000000"/>
                </a:solidFill>
              </a:rPr>
              <a:t>1L; 1S; 1R</a:t>
            </a:r>
            <a:endParaRPr lang="en-US" sz="2000" dirty="0">
              <a:solidFill>
                <a:srgbClr val="000000"/>
              </a:solidFill>
            </a:endParaRPr>
          </a:p>
        </p:txBody>
      </p:sp>
      <p:sp>
        <p:nvSpPr>
          <p:cNvPr id="14" name="TextBox 13"/>
          <p:cNvSpPr txBox="1"/>
          <p:nvPr/>
        </p:nvSpPr>
        <p:spPr>
          <a:xfrm>
            <a:off x="3847449" y="1349463"/>
            <a:ext cx="1343627" cy="707886"/>
          </a:xfrm>
          <a:prstGeom prst="rect">
            <a:avLst/>
          </a:prstGeom>
          <a:noFill/>
        </p:spPr>
        <p:txBody>
          <a:bodyPr wrap="square" rtlCol="0">
            <a:spAutoFit/>
          </a:bodyPr>
          <a:lstStyle/>
          <a:p>
            <a:pPr algn="ctr"/>
            <a:r>
              <a:rPr lang="en-US" sz="2000" b="1" dirty="0" smtClean="0">
                <a:solidFill>
                  <a:srgbClr val="000000"/>
                </a:solidFill>
              </a:rPr>
              <a:t>Lab LOINC</a:t>
            </a:r>
            <a:endParaRPr lang="en-US" sz="2000" b="1" dirty="0">
              <a:solidFill>
                <a:srgbClr val="000000"/>
              </a:solidFill>
            </a:endParaRPr>
          </a:p>
        </p:txBody>
      </p:sp>
    </p:spTree>
    <p:extLst>
      <p:ext uri="{BB962C8B-B14F-4D97-AF65-F5344CB8AC3E}">
        <p14:creationId xmlns:p14="http://schemas.microsoft.com/office/powerpoint/2010/main" val="3956687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bwMode="auto">
          <a:xfrm>
            <a:off x="297396" y="1058230"/>
            <a:ext cx="8229600" cy="322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lvl1pPr marL="342900" indent="-342900" algn="l" rtl="0" eaLnBrk="0" fontAlgn="base" hangingPunct="0">
              <a:spcBef>
                <a:spcPct val="20000"/>
              </a:spcBef>
              <a:spcAft>
                <a:spcPct val="0"/>
              </a:spcAft>
              <a:buClr>
                <a:srgbClr val="C10A25"/>
              </a:buClr>
              <a:buChar char="•"/>
              <a:defRPr lang="en-US" sz="2800" dirty="0" smtClean="0">
                <a:solidFill>
                  <a:schemeClr val="accent1"/>
                </a:solidFill>
                <a:latin typeface="Calibri" panose="020F0502020204030204" pitchFamily="34" charset="0"/>
                <a:ea typeface="MS PGothic" pitchFamily="34" charset="-128"/>
                <a:cs typeface="Calibri"/>
              </a:defRPr>
            </a:lvl1pPr>
            <a:lvl2pPr marL="742950" indent="-285750" algn="l" rtl="0" eaLnBrk="0" fontAlgn="base" hangingPunct="0">
              <a:spcBef>
                <a:spcPct val="20000"/>
              </a:spcBef>
              <a:spcAft>
                <a:spcPct val="0"/>
              </a:spcAft>
              <a:buClr>
                <a:schemeClr val="accent1"/>
              </a:buClr>
              <a:buChar char="–"/>
              <a:defRPr lang="en-US" sz="2800" dirty="0" smtClean="0">
                <a:solidFill>
                  <a:schemeClr val="accent1"/>
                </a:solidFill>
                <a:latin typeface="Calibri" panose="020F0502020204030204" pitchFamily="34" charset="0"/>
                <a:ea typeface="MS PGothic" pitchFamily="34" charset="-128"/>
                <a:cs typeface="Calibri"/>
              </a:defRPr>
            </a:lvl2pPr>
            <a:lvl3pPr marL="1143000" indent="-228600" algn="l" rtl="0" eaLnBrk="0" fontAlgn="base" hangingPunct="0">
              <a:spcBef>
                <a:spcPct val="20000"/>
              </a:spcBef>
              <a:spcAft>
                <a:spcPct val="0"/>
              </a:spcAft>
              <a:buClr>
                <a:schemeClr val="bg2"/>
              </a:buClr>
              <a:buChar char="•"/>
              <a:defRPr lang="en-US" sz="2400" dirty="0" smtClean="0">
                <a:solidFill>
                  <a:schemeClr val="accent1"/>
                </a:solidFill>
                <a:latin typeface="Calibri" panose="020F0502020204030204" pitchFamily="34" charset="0"/>
                <a:ea typeface="MS PGothic" pitchFamily="34" charset="-128"/>
                <a:cs typeface="Calibri"/>
              </a:defRPr>
            </a:lvl3pPr>
            <a:lvl4pPr marL="1600200" indent="-228600" algn="l" rtl="0" eaLnBrk="0" fontAlgn="base" hangingPunct="0">
              <a:spcBef>
                <a:spcPct val="20000"/>
              </a:spcBef>
              <a:spcAft>
                <a:spcPct val="0"/>
              </a:spcAft>
              <a:buClr>
                <a:schemeClr val="bg2"/>
              </a:buClr>
              <a:buChar char="–"/>
              <a:defRPr lang="en-US" sz="2000" dirty="0" smtClean="0">
                <a:solidFill>
                  <a:srgbClr val="013F80"/>
                </a:solidFill>
                <a:latin typeface="Calibri" panose="020F0502020204030204" pitchFamily="34" charset="0"/>
                <a:ea typeface="MS PGothic" pitchFamily="34" charset="-128"/>
                <a:cs typeface="Calibri"/>
              </a:defRPr>
            </a:lvl4pPr>
            <a:lvl5pPr marL="2057400" indent="-228600" algn="l" rtl="0" eaLnBrk="0" fontAlgn="base" hangingPunct="0">
              <a:spcBef>
                <a:spcPct val="20000"/>
              </a:spcBef>
              <a:spcAft>
                <a:spcPct val="0"/>
              </a:spcAft>
              <a:buClr>
                <a:schemeClr val="bg2"/>
              </a:buClr>
              <a:buChar char="»"/>
              <a:defRPr lang="en-US" sz="2000" dirty="0">
                <a:solidFill>
                  <a:srgbClr val="013F80"/>
                </a:solidFill>
                <a:latin typeface="Calibri" panose="020F0502020204030204" pitchFamily="34" charset="0"/>
                <a:ea typeface="MS PGothic" pitchFamily="34" charset="-128"/>
                <a:cs typeface="Calibri"/>
              </a:defRPr>
            </a:lvl5pPr>
            <a:lvl6pPr marL="2514600" indent="-228600" algn="l" rtl="0" fontAlgn="base">
              <a:spcBef>
                <a:spcPct val="20000"/>
              </a:spcBef>
              <a:spcAft>
                <a:spcPct val="0"/>
              </a:spcAft>
              <a:buChar char="»"/>
              <a:defRPr sz="2000">
                <a:solidFill>
                  <a:srgbClr val="3C3E3D"/>
                </a:solidFill>
                <a:latin typeface="+mn-lt"/>
                <a:ea typeface="+mn-ea"/>
              </a:defRPr>
            </a:lvl6pPr>
            <a:lvl7pPr marL="2971800" indent="-228600" algn="l" rtl="0" fontAlgn="base">
              <a:spcBef>
                <a:spcPct val="20000"/>
              </a:spcBef>
              <a:spcAft>
                <a:spcPct val="0"/>
              </a:spcAft>
              <a:buChar char="»"/>
              <a:defRPr sz="2000">
                <a:solidFill>
                  <a:srgbClr val="3C3E3D"/>
                </a:solidFill>
                <a:latin typeface="+mn-lt"/>
                <a:ea typeface="+mn-ea"/>
              </a:defRPr>
            </a:lvl7pPr>
            <a:lvl8pPr marL="3429000" indent="-228600" algn="l" rtl="0" fontAlgn="base">
              <a:spcBef>
                <a:spcPct val="20000"/>
              </a:spcBef>
              <a:spcAft>
                <a:spcPct val="0"/>
              </a:spcAft>
              <a:buChar char="»"/>
              <a:defRPr sz="2000">
                <a:solidFill>
                  <a:srgbClr val="3C3E3D"/>
                </a:solidFill>
                <a:latin typeface="+mn-lt"/>
                <a:ea typeface="+mn-ea"/>
              </a:defRPr>
            </a:lvl8pPr>
            <a:lvl9pPr marL="3886200" indent="-228600" algn="l" rtl="0" fontAlgn="base">
              <a:spcBef>
                <a:spcPct val="20000"/>
              </a:spcBef>
              <a:spcAft>
                <a:spcPct val="0"/>
              </a:spcAft>
              <a:buChar char="»"/>
              <a:defRPr sz="2000">
                <a:solidFill>
                  <a:srgbClr val="3C3E3D"/>
                </a:solidFill>
                <a:latin typeface="+mn-lt"/>
                <a:ea typeface="+mn-ea"/>
              </a:defRPr>
            </a:lvl9pPr>
          </a:lstStyle>
          <a:p>
            <a:endParaRPr lang="en-US" sz="4000" dirty="0" smtClean="0"/>
          </a:p>
          <a:p>
            <a:pPr>
              <a:buClrTx/>
              <a:buFont typeface="Arial" panose="020B0604020202020204" pitchFamily="34" charset="0"/>
              <a:buChar char="•"/>
            </a:pPr>
            <a:r>
              <a:rPr lang="en-US" sz="8000" dirty="0" smtClean="0">
                <a:solidFill>
                  <a:schemeClr val="tx1">
                    <a:lumMod val="50000"/>
                  </a:schemeClr>
                </a:solidFill>
              </a:rPr>
              <a:t>Today</a:t>
            </a:r>
            <a:r>
              <a:rPr lang="en-US" sz="8000" dirty="0">
                <a:solidFill>
                  <a:schemeClr val="tx1">
                    <a:lumMod val="50000"/>
                  </a:schemeClr>
                </a:solidFill>
              </a:rPr>
              <a:t>, implementation is too complicated, and not interoperable, even when using well known standards. </a:t>
            </a:r>
            <a:endParaRPr lang="en-US" sz="8000" dirty="0" smtClean="0">
              <a:solidFill>
                <a:schemeClr val="tx1">
                  <a:lumMod val="50000"/>
                </a:schemeClr>
              </a:solidFill>
            </a:endParaRPr>
          </a:p>
          <a:p>
            <a:pPr>
              <a:buClrTx/>
              <a:buFont typeface="Arial" panose="020B0604020202020204" pitchFamily="34" charset="0"/>
              <a:buChar char="•"/>
            </a:pPr>
            <a:r>
              <a:rPr lang="en-US" sz="8000" dirty="0" smtClean="0">
                <a:solidFill>
                  <a:schemeClr val="tx1">
                    <a:lumMod val="50000"/>
                  </a:schemeClr>
                </a:solidFill>
              </a:rPr>
              <a:t>FHIM exists to address one form of information modeling for the federal partners </a:t>
            </a:r>
            <a:endParaRPr lang="en-US" sz="8000" dirty="0">
              <a:solidFill>
                <a:schemeClr val="tx1">
                  <a:lumMod val="50000"/>
                </a:schemeClr>
              </a:solidFill>
            </a:endParaRPr>
          </a:p>
          <a:p>
            <a:pPr>
              <a:buClrTx/>
              <a:buFont typeface="Arial" panose="020B0604020202020204" pitchFamily="34" charset="0"/>
              <a:buChar char="•"/>
            </a:pPr>
            <a:r>
              <a:rPr lang="en-US" sz="8000" dirty="0" smtClean="0">
                <a:solidFill>
                  <a:schemeClr val="tx1">
                    <a:lumMod val="50000"/>
                  </a:schemeClr>
                </a:solidFill>
              </a:rPr>
              <a:t>CIMI exists to address another form of information modeling for an even broader (international) community </a:t>
            </a:r>
          </a:p>
          <a:p>
            <a:pPr>
              <a:buClrTx/>
              <a:buFont typeface="Arial" panose="020B0604020202020204" pitchFamily="34" charset="0"/>
              <a:buChar char="•"/>
            </a:pPr>
            <a:r>
              <a:rPr lang="en-US" sz="8000" dirty="0" smtClean="0">
                <a:solidFill>
                  <a:schemeClr val="tx1">
                    <a:lumMod val="50000"/>
                  </a:schemeClr>
                </a:solidFill>
              </a:rPr>
              <a:t>There are even more that need to come together, and more importantly they need to become routinely and consistently used and more meaningful to implementers </a:t>
            </a:r>
          </a:p>
          <a:p>
            <a:pPr>
              <a:buClrTx/>
              <a:buFont typeface="Arial" panose="020B0604020202020204" pitchFamily="34" charset="0"/>
              <a:buChar char="•"/>
            </a:pPr>
            <a:r>
              <a:rPr lang="en-US" sz="8000" dirty="0">
                <a:solidFill>
                  <a:schemeClr val="tx1">
                    <a:lumMod val="50000"/>
                  </a:schemeClr>
                </a:solidFill>
              </a:rPr>
              <a:t>The Opportunity:  </a:t>
            </a:r>
            <a:r>
              <a:rPr lang="en-US" sz="8000" dirty="0" smtClean="0">
                <a:solidFill>
                  <a:schemeClr val="tx1">
                    <a:lumMod val="50000"/>
                  </a:schemeClr>
                </a:solidFill>
              </a:rPr>
              <a:t>via </a:t>
            </a:r>
            <a:r>
              <a:rPr lang="en-US" sz="8000" dirty="0">
                <a:solidFill>
                  <a:schemeClr val="tx1">
                    <a:lumMod val="50000"/>
                  </a:schemeClr>
                </a:solidFill>
              </a:rPr>
              <a:t>the </a:t>
            </a:r>
            <a:r>
              <a:rPr lang="en-US" sz="8000" dirty="0" smtClean="0">
                <a:solidFill>
                  <a:schemeClr val="tx1">
                    <a:lumMod val="50000"/>
                  </a:schemeClr>
                </a:solidFill>
              </a:rPr>
              <a:t>Jan 2016 HL7 </a:t>
            </a:r>
            <a:r>
              <a:rPr lang="en-US" sz="8000" dirty="0">
                <a:solidFill>
                  <a:schemeClr val="tx1">
                    <a:lumMod val="50000"/>
                  </a:schemeClr>
                </a:solidFill>
              </a:rPr>
              <a:t>CIMI Modeling Working Group </a:t>
            </a:r>
            <a:r>
              <a:rPr lang="en-US" sz="8000" dirty="0" smtClean="0">
                <a:solidFill>
                  <a:schemeClr val="tx1">
                    <a:lumMod val="50000"/>
                  </a:schemeClr>
                </a:solidFill>
              </a:rPr>
              <a:t>Meeting, </a:t>
            </a:r>
            <a:r>
              <a:rPr lang="en-US" sz="8000" dirty="0">
                <a:solidFill>
                  <a:schemeClr val="tx1">
                    <a:lumMod val="50000"/>
                  </a:schemeClr>
                </a:solidFill>
              </a:rPr>
              <a:t>an Investigative Study has been initiated to entertain </a:t>
            </a:r>
            <a:r>
              <a:rPr lang="en-US" sz="8000" dirty="0" smtClean="0">
                <a:solidFill>
                  <a:schemeClr val="tx1">
                    <a:lumMod val="50000"/>
                  </a:schemeClr>
                </a:solidFill>
              </a:rPr>
              <a:t>the integration of   </a:t>
            </a:r>
            <a:endParaRPr lang="en-US" sz="8000" dirty="0">
              <a:solidFill>
                <a:schemeClr val="tx1">
                  <a:lumMod val="50000"/>
                </a:schemeClr>
              </a:solidFill>
            </a:endParaRPr>
          </a:p>
          <a:p>
            <a:pPr lvl="1">
              <a:buClrTx/>
              <a:buFont typeface="Arial" panose="020B0604020202020204" pitchFamily="34" charset="0"/>
              <a:buChar char="•"/>
            </a:pPr>
            <a:r>
              <a:rPr lang="en-US" sz="5600" dirty="0">
                <a:solidFill>
                  <a:schemeClr val="tx1">
                    <a:lumMod val="50000"/>
                  </a:schemeClr>
                </a:solidFill>
              </a:rPr>
              <a:t>FHIM</a:t>
            </a:r>
          </a:p>
          <a:p>
            <a:pPr lvl="1">
              <a:buClrTx/>
              <a:buFont typeface="Arial" panose="020B0604020202020204" pitchFamily="34" charset="0"/>
              <a:buChar char="•"/>
            </a:pPr>
            <a:r>
              <a:rPr lang="en-US" sz="5600" dirty="0" smtClean="0">
                <a:solidFill>
                  <a:schemeClr val="tx1">
                    <a:lumMod val="50000"/>
                  </a:schemeClr>
                </a:solidFill>
              </a:rPr>
              <a:t>CIMI/HSPC</a:t>
            </a:r>
            <a:endParaRPr lang="en-US" sz="5600" dirty="0">
              <a:solidFill>
                <a:schemeClr val="tx1">
                  <a:lumMod val="50000"/>
                </a:schemeClr>
              </a:solidFill>
            </a:endParaRPr>
          </a:p>
          <a:p>
            <a:pPr lvl="1">
              <a:buClrTx/>
              <a:buFont typeface="Arial" panose="020B0604020202020204" pitchFamily="34" charset="0"/>
              <a:buChar char="•"/>
            </a:pPr>
            <a:r>
              <a:rPr lang="en-US" sz="5600" dirty="0" smtClean="0">
                <a:solidFill>
                  <a:schemeClr val="tx1">
                    <a:lumMod val="50000"/>
                  </a:schemeClr>
                </a:solidFill>
              </a:rPr>
              <a:t>QUICK/CQF</a:t>
            </a:r>
            <a:endParaRPr lang="en-US" sz="5600" dirty="0">
              <a:solidFill>
                <a:schemeClr val="tx1">
                  <a:lumMod val="50000"/>
                </a:schemeClr>
              </a:solidFill>
            </a:endParaRPr>
          </a:p>
          <a:p>
            <a:pPr lvl="1">
              <a:buClrTx/>
              <a:buFont typeface="Arial" panose="020B0604020202020204" pitchFamily="34" charset="0"/>
              <a:buChar char="•"/>
            </a:pPr>
            <a:r>
              <a:rPr lang="en-US" sz="5600" dirty="0">
                <a:solidFill>
                  <a:schemeClr val="tx1">
                    <a:lumMod val="50000"/>
                  </a:schemeClr>
                </a:solidFill>
              </a:rPr>
              <a:t>SOLOR</a:t>
            </a:r>
          </a:p>
          <a:p>
            <a:pPr lvl="1">
              <a:buClrTx/>
              <a:buFont typeface="Arial" panose="020B0604020202020204" pitchFamily="34" charset="0"/>
              <a:buChar char="•"/>
            </a:pPr>
            <a:r>
              <a:rPr lang="en-US" sz="5600" dirty="0" smtClean="0">
                <a:solidFill>
                  <a:schemeClr val="tx1">
                    <a:lumMod val="50000"/>
                  </a:schemeClr>
                </a:solidFill>
              </a:rPr>
              <a:t>Through </a:t>
            </a:r>
            <a:r>
              <a:rPr lang="en-US" sz="5600" dirty="0">
                <a:solidFill>
                  <a:schemeClr val="tx1">
                    <a:lumMod val="50000"/>
                  </a:schemeClr>
                </a:solidFill>
              </a:rPr>
              <a:t>applied tooling </a:t>
            </a:r>
            <a:r>
              <a:rPr lang="en-US" sz="5600" dirty="0" smtClean="0">
                <a:solidFill>
                  <a:schemeClr val="tx1">
                    <a:lumMod val="50000"/>
                  </a:schemeClr>
                </a:solidFill>
              </a:rPr>
              <a:t>of the MDHT/MDMI</a:t>
            </a:r>
          </a:p>
          <a:p>
            <a:pPr>
              <a:buClrTx/>
              <a:buFont typeface="Arial" panose="020B0604020202020204" pitchFamily="34" charset="0"/>
              <a:buChar char="•"/>
            </a:pPr>
            <a:r>
              <a:rPr lang="en-US" sz="8000" dirty="0" smtClean="0">
                <a:solidFill>
                  <a:schemeClr val="tx1">
                    <a:lumMod val="50000"/>
                  </a:schemeClr>
                </a:solidFill>
              </a:rPr>
              <a:t>A Two-Day Technical Forum has been added to accent on the opportunity—to all stakeholders </a:t>
            </a:r>
          </a:p>
          <a:p>
            <a:pPr marL="457200" lvl="1" indent="0">
              <a:buNone/>
            </a:pPr>
            <a:endParaRPr lang="en-US" sz="2400" dirty="0" smtClean="0"/>
          </a:p>
          <a:p>
            <a:pPr marL="457200" lvl="1" indent="0">
              <a:buNone/>
            </a:pPr>
            <a:endParaRPr lang="en-US" sz="2400" dirty="0" smtClean="0"/>
          </a:p>
          <a:p>
            <a:pPr marL="0" indent="0" algn="ctr">
              <a:buNone/>
            </a:pPr>
            <a:endParaRPr lang="en-US" sz="2400" dirty="0">
              <a:solidFill>
                <a:srgbClr val="0000CC"/>
              </a:solidFill>
              <a:latin typeface="+mn-lt"/>
            </a:endParaRPr>
          </a:p>
        </p:txBody>
      </p:sp>
      <p:sp>
        <p:nvSpPr>
          <p:cNvPr id="4" name="Slide Number Placeholder 3"/>
          <p:cNvSpPr>
            <a:spLocks noGrp="1"/>
          </p:cNvSpPr>
          <p:nvPr>
            <p:ph type="sldNum" sz="quarter" idx="12"/>
          </p:nvPr>
        </p:nvSpPr>
        <p:spPr/>
        <p:txBody>
          <a:bodyPr/>
          <a:lstStyle/>
          <a:p>
            <a:fld id="{F8059506-D6B1-B842-AAB5-13291BE98BD7}" type="slidenum">
              <a:rPr lang="en-US" smtClean="0">
                <a:solidFill>
                  <a:prstClr val="white"/>
                </a:solidFill>
              </a:rPr>
              <a:pPr/>
              <a:t>37</a:t>
            </a:fld>
            <a:endParaRPr lang="en-US" dirty="0">
              <a:solidFill>
                <a:prstClr val="white"/>
              </a:solidFill>
            </a:endParaRPr>
          </a:p>
        </p:txBody>
      </p:sp>
      <p:sp>
        <p:nvSpPr>
          <p:cNvPr id="5" name="Title 4"/>
          <p:cNvSpPr>
            <a:spLocks noGrp="1"/>
          </p:cNvSpPr>
          <p:nvPr>
            <p:ph type="title"/>
          </p:nvPr>
        </p:nvSpPr>
        <p:spPr/>
        <p:txBody>
          <a:bodyPr>
            <a:normAutofit/>
          </a:bodyPr>
          <a:lstStyle/>
          <a:p>
            <a:r>
              <a:rPr lang="en-US" dirty="0" smtClean="0"/>
              <a:t>Opportunities Ahead</a:t>
            </a:r>
            <a:endParaRPr lang="en-US" dirty="0"/>
          </a:p>
        </p:txBody>
      </p:sp>
    </p:spTree>
    <p:extLst>
      <p:ext uri="{BB962C8B-B14F-4D97-AF65-F5344CB8AC3E}">
        <p14:creationId xmlns:p14="http://schemas.microsoft.com/office/powerpoint/2010/main" val="20226268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059506-D6B1-B842-AAB5-13291BE98BD7}" type="slidenum">
              <a:rPr lang="en-US" smtClean="0">
                <a:solidFill>
                  <a:prstClr val="white"/>
                </a:solidFill>
              </a:rPr>
              <a:pPr/>
              <a:t>38</a:t>
            </a:fld>
            <a:endParaRPr lang="en-US" dirty="0">
              <a:solidFill>
                <a:prstClr val="white"/>
              </a:solidFill>
            </a:endParaRPr>
          </a:p>
        </p:txBody>
      </p:sp>
      <p:sp>
        <p:nvSpPr>
          <p:cNvPr id="5" name="Title 4"/>
          <p:cNvSpPr>
            <a:spLocks noGrp="1"/>
          </p:cNvSpPr>
          <p:nvPr>
            <p:ph type="title"/>
          </p:nvPr>
        </p:nvSpPr>
        <p:spPr/>
        <p:txBody>
          <a:bodyPr/>
          <a:lstStyle/>
          <a:p>
            <a:r>
              <a:rPr lang="en-US" dirty="0" smtClean="0"/>
              <a:t>Integration Opportunity</a:t>
            </a:r>
            <a:endParaRPr lang="en-US" dirty="0"/>
          </a:p>
        </p:txBody>
      </p:sp>
      <p:graphicFrame>
        <p:nvGraphicFramePr>
          <p:cNvPr id="6" name="Content Placeholder 10"/>
          <p:cNvGraphicFramePr>
            <a:graphicFrameLocks noGrp="1"/>
          </p:cNvGraphicFramePr>
          <p:nvPr>
            <p:ph idx="1"/>
            <p:extLst>
              <p:ext uri="{D42A27DB-BD31-4B8C-83A1-F6EECF244321}">
                <p14:modId xmlns:p14="http://schemas.microsoft.com/office/powerpoint/2010/main" val="907562862"/>
              </p:ext>
            </p:extLst>
          </p:nvPr>
        </p:nvGraphicFramePr>
        <p:xfrm>
          <a:off x="705784" y="1384915"/>
          <a:ext cx="7381783" cy="4044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36142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82522"/>
            <a:ext cx="8429348" cy="4566618"/>
          </a:xfrm>
        </p:spPr>
        <p:txBody>
          <a:bodyPr/>
          <a:lstStyle/>
          <a:p>
            <a:pPr marL="342900" indent="-342900">
              <a:buFont typeface="Arial" panose="020B0604020202020204" pitchFamily="34" charset="0"/>
              <a:buChar char="•"/>
            </a:pPr>
            <a:r>
              <a:rPr lang="en-US" dirty="0" smtClean="0"/>
              <a:t>Topic: Information Modeling – Foundation to </a:t>
            </a:r>
            <a:r>
              <a:rPr lang="en-US" dirty="0"/>
              <a:t>Semantic Interoperability </a:t>
            </a:r>
          </a:p>
          <a:p>
            <a:pPr marL="342900" indent="-342900">
              <a:buFont typeface="Arial" panose="020B0604020202020204" pitchFamily="34" charset="0"/>
              <a:buChar char="•"/>
            </a:pPr>
            <a:r>
              <a:rPr lang="en-US" dirty="0" smtClean="0"/>
              <a:t>Cosponsored by: </a:t>
            </a:r>
            <a:r>
              <a:rPr lang="en-US" dirty="0"/>
              <a:t>	</a:t>
            </a:r>
          </a:p>
          <a:p>
            <a:pPr marL="800100" lvl="1" indent="-342900">
              <a:buFont typeface="Courier New" panose="02070309020205020404" pitchFamily="49" charset="0"/>
              <a:buChar char="o"/>
            </a:pPr>
            <a:r>
              <a:rPr lang="en-US" dirty="0"/>
              <a:t>DoD/VA Interagency Program Office</a:t>
            </a:r>
          </a:p>
          <a:p>
            <a:pPr marL="800100" lvl="1" indent="-342900">
              <a:buFont typeface="Courier New" panose="02070309020205020404" pitchFamily="49" charset="0"/>
              <a:buChar char="o"/>
            </a:pPr>
            <a:r>
              <a:rPr lang="en-US" dirty="0"/>
              <a:t>Federal Health Architecture</a:t>
            </a:r>
          </a:p>
          <a:p>
            <a:pPr marL="800100" lvl="1" indent="-342900">
              <a:buFont typeface="Courier New" panose="02070309020205020404" pitchFamily="49" charset="0"/>
              <a:buChar char="o"/>
            </a:pPr>
            <a:r>
              <a:rPr lang="en-US" dirty="0"/>
              <a:t>ONC </a:t>
            </a:r>
            <a:r>
              <a:rPr lang="en-US" dirty="0" smtClean="0"/>
              <a:t>Office </a:t>
            </a:r>
            <a:r>
              <a:rPr lang="en-US" dirty="0"/>
              <a:t>of Standards &amp; Technology</a:t>
            </a:r>
          </a:p>
          <a:p>
            <a:pPr marL="342900" indent="-342900">
              <a:buFont typeface="Arial" panose="020B0604020202020204" pitchFamily="34" charset="0"/>
              <a:buChar char="•"/>
            </a:pPr>
            <a:r>
              <a:rPr lang="en-US" dirty="0" smtClean="0"/>
              <a:t>Approach: Leverage </a:t>
            </a:r>
            <a:r>
              <a:rPr lang="en-US" dirty="0"/>
              <a:t>DoD/VA IPO’s Health Interoperability Exchange Alliance (HIEA) Technical Forum </a:t>
            </a:r>
          </a:p>
          <a:p>
            <a:pPr marL="342900" indent="-342900">
              <a:buFont typeface="Arial" panose="020B0604020202020204" pitchFamily="34" charset="0"/>
              <a:buChar char="•"/>
            </a:pPr>
            <a:r>
              <a:rPr lang="en-US" dirty="0" smtClean="0"/>
              <a:t>Content: Created and orchestrated by the SMEs </a:t>
            </a:r>
          </a:p>
        </p:txBody>
      </p:sp>
      <p:sp>
        <p:nvSpPr>
          <p:cNvPr id="4" name="Slide Number Placeholder 3"/>
          <p:cNvSpPr>
            <a:spLocks noGrp="1"/>
          </p:cNvSpPr>
          <p:nvPr>
            <p:ph type="sldNum" sz="quarter" idx="12"/>
          </p:nvPr>
        </p:nvSpPr>
        <p:spPr/>
        <p:txBody>
          <a:bodyPr/>
          <a:lstStyle/>
          <a:p>
            <a:fld id="{F8059506-D6B1-B842-AAB5-13291BE98BD7}" type="slidenum">
              <a:rPr lang="en-US" smtClean="0">
                <a:solidFill>
                  <a:prstClr val="white"/>
                </a:solidFill>
              </a:rPr>
              <a:pPr/>
              <a:t>39</a:t>
            </a:fld>
            <a:endParaRPr lang="en-US" dirty="0">
              <a:solidFill>
                <a:prstClr val="white"/>
              </a:solidFill>
            </a:endParaRPr>
          </a:p>
        </p:txBody>
      </p:sp>
      <p:sp>
        <p:nvSpPr>
          <p:cNvPr id="5" name="Title 4"/>
          <p:cNvSpPr>
            <a:spLocks noGrp="1"/>
          </p:cNvSpPr>
          <p:nvPr>
            <p:ph type="title"/>
          </p:nvPr>
        </p:nvSpPr>
        <p:spPr/>
        <p:txBody>
          <a:bodyPr>
            <a:normAutofit fontScale="90000"/>
          </a:bodyPr>
          <a:lstStyle/>
          <a:p>
            <a:r>
              <a:rPr lang="en-US" dirty="0" smtClean="0"/>
              <a:t>Modeling Workshop – August 17 &amp; 18</a:t>
            </a:r>
            <a:endParaRPr lang="en-US" dirty="0"/>
          </a:p>
        </p:txBody>
      </p:sp>
    </p:spTree>
    <p:extLst>
      <p:ext uri="{BB962C8B-B14F-4D97-AF65-F5344CB8AC3E}">
        <p14:creationId xmlns:p14="http://schemas.microsoft.com/office/powerpoint/2010/main" val="39796445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t"/>
            <a:endParaRPr lang="en-US" dirty="0"/>
          </a:p>
          <a:p>
            <a:pPr marL="342900" indent="-342900" fontAlgn="t">
              <a:buFont typeface="Arial" panose="020B0604020202020204" pitchFamily="34" charset="0"/>
              <a:buChar char="•"/>
            </a:pPr>
            <a:r>
              <a:rPr lang="en-US" b="1" dirty="0"/>
              <a:t>FHA Overview: </a:t>
            </a:r>
            <a:r>
              <a:rPr lang="en-US" dirty="0" smtClean="0"/>
              <a:t>FHA </a:t>
            </a:r>
            <a:r>
              <a:rPr lang="en-US" dirty="0"/>
              <a:t>and it’s Role in the Health Ecosystem</a:t>
            </a:r>
          </a:p>
          <a:p>
            <a:pPr marL="342900" indent="-342900" fontAlgn="t">
              <a:buFont typeface="Arial" panose="020B0604020202020204" pitchFamily="34" charset="0"/>
              <a:buChar char="•"/>
            </a:pPr>
            <a:r>
              <a:rPr lang="en-US" b="1" dirty="0"/>
              <a:t>FHA at Work: </a:t>
            </a:r>
            <a:r>
              <a:rPr lang="en-US" dirty="0"/>
              <a:t>Past, Present, and Future Initiatives</a:t>
            </a:r>
          </a:p>
          <a:p>
            <a:pPr marL="342900" indent="-342900" fontAlgn="t">
              <a:buFont typeface="Arial" panose="020B0604020202020204" pitchFamily="34" charset="0"/>
              <a:buChar char="•"/>
            </a:pPr>
            <a:r>
              <a:rPr lang="en-US" b="1" dirty="0"/>
              <a:t>Enterprise Architecture: </a:t>
            </a:r>
            <a:r>
              <a:rPr lang="en-US" dirty="0"/>
              <a:t>Building the Bridge of </a:t>
            </a:r>
            <a:r>
              <a:rPr lang="en-US" dirty="0" smtClean="0"/>
              <a:t>Interoperability</a:t>
            </a:r>
            <a:endParaRPr lang="en-US" dirty="0"/>
          </a:p>
        </p:txBody>
      </p:sp>
      <p:sp>
        <p:nvSpPr>
          <p:cNvPr id="4" name="Slide Number Placeholder 3"/>
          <p:cNvSpPr>
            <a:spLocks noGrp="1"/>
          </p:cNvSpPr>
          <p:nvPr>
            <p:ph type="sldNum" sz="quarter" idx="12"/>
          </p:nvPr>
        </p:nvSpPr>
        <p:spPr/>
        <p:txBody>
          <a:bodyPr/>
          <a:lstStyle/>
          <a:p>
            <a:fld id="{F8059506-D6B1-B842-AAB5-13291BE98BD7}" type="slidenum">
              <a:rPr lang="en-US" smtClean="0"/>
              <a:pPr/>
              <a:t>4</a:t>
            </a:fld>
            <a:endParaRPr lang="en-US" dirty="0"/>
          </a:p>
        </p:txBody>
      </p:sp>
      <p:sp>
        <p:nvSpPr>
          <p:cNvPr id="5" name="Title 4"/>
          <p:cNvSpPr>
            <a:spLocks noGrp="1"/>
          </p:cNvSpPr>
          <p:nvPr>
            <p:ph type="title"/>
          </p:nvPr>
        </p:nvSpPr>
        <p:spPr/>
        <p:txBody>
          <a:bodyPr/>
          <a:lstStyle/>
          <a:p>
            <a:r>
              <a:rPr lang="en-US" dirty="0" smtClean="0"/>
              <a:t>Agenda at a Glance</a:t>
            </a:r>
            <a:endParaRPr lang="en-US" dirty="0"/>
          </a:p>
        </p:txBody>
      </p:sp>
    </p:spTree>
    <p:extLst>
      <p:ext uri="{BB962C8B-B14F-4D97-AF65-F5344CB8AC3E}">
        <p14:creationId xmlns:p14="http://schemas.microsoft.com/office/powerpoint/2010/main" val="38148782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t>40</a:t>
            </a:fld>
            <a:endParaRPr lang="en-US"/>
          </a:p>
        </p:txBody>
      </p:sp>
      <p:sp>
        <p:nvSpPr>
          <p:cNvPr id="4" name="Text Placeholder 3"/>
          <p:cNvSpPr>
            <a:spLocks noGrp="1"/>
          </p:cNvSpPr>
          <p:nvPr>
            <p:ph type="body" sz="quarter" idx="13"/>
          </p:nvPr>
        </p:nvSpPr>
        <p:spPr/>
        <p:txBody>
          <a:bodyPr/>
          <a:lstStyle/>
          <a:p>
            <a:r>
              <a:rPr lang="en-US" dirty="0" smtClean="0"/>
              <a:t>Any questions for Nona?</a:t>
            </a:r>
            <a:endParaRPr lang="en-US" dirty="0"/>
          </a:p>
        </p:txBody>
      </p:sp>
      <p:sp>
        <p:nvSpPr>
          <p:cNvPr id="5" name="Title 4"/>
          <p:cNvSpPr>
            <a:spLocks noGrp="1"/>
          </p:cNvSpPr>
          <p:nvPr>
            <p:ph type="title"/>
          </p:nvPr>
        </p:nvSpPr>
        <p:spPr/>
        <p:txBody>
          <a:bodyPr/>
          <a:lstStyle/>
          <a:p>
            <a:r>
              <a:rPr lang="en-US" dirty="0" smtClean="0"/>
              <a:t>Thanks for Listening!</a:t>
            </a:r>
            <a:endParaRPr lang="en-US" dirty="0"/>
          </a:p>
        </p:txBody>
      </p:sp>
    </p:spTree>
    <p:extLst>
      <p:ext uri="{BB962C8B-B14F-4D97-AF65-F5344CB8AC3E}">
        <p14:creationId xmlns:p14="http://schemas.microsoft.com/office/powerpoint/2010/main" val="8500412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743325"/>
            <a:ext cx="7772400" cy="1362075"/>
          </a:xfrm>
        </p:spPr>
        <p:txBody>
          <a:bodyPr>
            <a:normAutofit/>
          </a:bodyPr>
          <a:lstStyle/>
          <a:p>
            <a:r>
              <a:rPr lang="en-US" dirty="0" smtClean="0"/>
              <a:t>CONNECT</a:t>
            </a:r>
            <a:endParaRPr lang="en-US" dirty="0"/>
          </a:p>
        </p:txBody>
      </p:sp>
      <p:sp>
        <p:nvSpPr>
          <p:cNvPr id="3" name="Text Placeholder 2"/>
          <p:cNvSpPr>
            <a:spLocks noGrp="1"/>
          </p:cNvSpPr>
          <p:nvPr>
            <p:ph type="body" idx="1"/>
          </p:nvPr>
        </p:nvSpPr>
        <p:spPr>
          <a:xfrm>
            <a:off x="722313" y="5105400"/>
            <a:ext cx="7772400" cy="801687"/>
          </a:xfrm>
        </p:spPr>
        <p:txBody>
          <a:bodyPr/>
          <a:lstStyle/>
          <a:p>
            <a:r>
              <a:rPr lang="en-US" dirty="0" smtClean="0"/>
              <a:t>Deepthi Rodrigues, Project Manager-CONNECT, FHA</a:t>
            </a:r>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t>41</a:t>
            </a:fld>
            <a:endParaRPr lang="en-US"/>
          </a:p>
        </p:txBody>
      </p:sp>
    </p:spTree>
    <p:extLst>
      <p:ext uri="{BB962C8B-B14F-4D97-AF65-F5344CB8AC3E}">
        <p14:creationId xmlns:p14="http://schemas.microsoft.com/office/powerpoint/2010/main" val="35718305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Content Placeholder 2"/>
          <p:cNvSpPr>
            <a:spLocks noGrp="1"/>
          </p:cNvSpPr>
          <p:nvPr>
            <p:ph idx="1"/>
          </p:nvPr>
        </p:nvSpPr>
        <p:spPr>
          <a:xfrm>
            <a:off x="206829" y="1262970"/>
            <a:ext cx="5355771" cy="4779144"/>
          </a:xfrm>
        </p:spPr>
        <p:txBody>
          <a:bodyPr/>
          <a:lstStyle/>
          <a:p>
            <a:pPr marL="342900" indent="-342900">
              <a:buClr>
                <a:srgbClr val="000000"/>
              </a:buClr>
              <a:buFont typeface="Arial" pitchFamily="34" charset="0"/>
              <a:buChar char="•"/>
            </a:pPr>
            <a:r>
              <a:rPr lang="en-US" dirty="0" smtClean="0">
                <a:solidFill>
                  <a:schemeClr val="accent2"/>
                </a:solidFill>
              </a:rPr>
              <a:t>CONNECT</a:t>
            </a:r>
            <a:r>
              <a:rPr lang="en-US" dirty="0" smtClean="0"/>
              <a:t> is a software platform that supports </a:t>
            </a:r>
            <a:r>
              <a:rPr lang="en-US" b="1" i="1" dirty="0" smtClean="0"/>
              <a:t>secure health information exchange</a:t>
            </a:r>
          </a:p>
          <a:p>
            <a:pPr marL="342900" indent="-342900">
              <a:buClr>
                <a:srgbClr val="000000"/>
              </a:buClr>
              <a:buFont typeface="Arial" pitchFamily="34" charset="0"/>
              <a:buChar char="•"/>
            </a:pPr>
            <a:r>
              <a:rPr lang="en-US" dirty="0" smtClean="0">
                <a:solidFill>
                  <a:schemeClr val="accent2"/>
                </a:solidFill>
              </a:rPr>
              <a:t>CONNECT</a:t>
            </a:r>
            <a:r>
              <a:rPr lang="en-US" dirty="0" smtClean="0"/>
              <a:t> uses </a:t>
            </a:r>
            <a:r>
              <a:rPr lang="en-US" b="1" i="1" dirty="0" smtClean="0"/>
              <a:t>industry standards</a:t>
            </a:r>
            <a:r>
              <a:rPr lang="en-US" b="1" i="1" dirty="0" smtClean="0">
                <a:solidFill>
                  <a:schemeClr val="tx1">
                    <a:lumMod val="50000"/>
                  </a:schemeClr>
                </a:solidFill>
              </a:rPr>
              <a:t> </a:t>
            </a:r>
            <a:r>
              <a:rPr lang="en-US" dirty="0" smtClean="0"/>
              <a:t>like ONC Nationwide Health Information Network to ensure interoperability with current and future exchanges</a:t>
            </a:r>
          </a:p>
          <a:p>
            <a:pPr marL="342900" indent="-342900">
              <a:buClr>
                <a:srgbClr val="000000"/>
              </a:buClr>
              <a:buFont typeface="Arial" pitchFamily="34" charset="0"/>
              <a:buChar char="•"/>
            </a:pPr>
            <a:r>
              <a:rPr lang="en-US" dirty="0" smtClean="0">
                <a:solidFill>
                  <a:schemeClr val="accent2"/>
                </a:solidFill>
              </a:rPr>
              <a:t>CONNECT</a:t>
            </a:r>
            <a:r>
              <a:rPr lang="en-US" dirty="0" smtClean="0"/>
              <a:t> is an </a:t>
            </a:r>
            <a:r>
              <a:rPr lang="en-US" b="1" i="1" dirty="0" smtClean="0"/>
              <a:t>open source solution</a:t>
            </a:r>
            <a:r>
              <a:rPr lang="en-US" dirty="0" smtClean="0"/>
              <a:t> that is designed to be flexible to support an evolving health data exchange environment </a:t>
            </a:r>
          </a:p>
          <a:p>
            <a:endParaRPr lang="en-US" dirty="0" smtClean="0"/>
          </a:p>
          <a:p>
            <a:endParaRPr lang="en-US" dirty="0" smtClean="0"/>
          </a:p>
          <a:p>
            <a:r>
              <a:rPr lang="en-US" dirty="0" smtClean="0"/>
              <a:t> </a:t>
            </a:r>
          </a:p>
        </p:txBody>
      </p:sp>
      <p:sp>
        <p:nvSpPr>
          <p:cNvPr id="12" name="Slide Number Placeholder 3"/>
          <p:cNvSpPr>
            <a:spLocks noGrp="1"/>
          </p:cNvSpPr>
          <p:nvPr>
            <p:ph type="sldNum" sz="quarter" idx="12"/>
          </p:nvPr>
        </p:nvSpPr>
        <p:spPr/>
        <p:txBody>
          <a:bodyPr/>
          <a:lstStyle/>
          <a:p>
            <a:fld id="{F8059506-D6B1-B842-AAB5-13291BE98BD7}" type="slidenum">
              <a:rPr lang="en-US" smtClean="0">
                <a:solidFill>
                  <a:prstClr val="white"/>
                </a:solidFill>
              </a:rPr>
              <a:pPr/>
              <a:t>42</a:t>
            </a:fld>
            <a:endParaRPr lang="en-US" dirty="0">
              <a:solidFill>
                <a:prstClr val="white"/>
              </a:solidFill>
            </a:endParaRPr>
          </a:p>
        </p:txBody>
      </p:sp>
      <p:sp>
        <p:nvSpPr>
          <p:cNvPr id="10246" name="Title 1"/>
          <p:cNvSpPr>
            <a:spLocks noGrp="1"/>
          </p:cNvSpPr>
          <p:nvPr>
            <p:ph type="title"/>
          </p:nvPr>
        </p:nvSpPr>
        <p:spPr/>
        <p:txBody>
          <a:bodyPr/>
          <a:lstStyle/>
          <a:p>
            <a:r>
              <a:rPr lang="en-US" dirty="0" smtClean="0"/>
              <a:t>CONNECT</a:t>
            </a:r>
          </a:p>
        </p:txBody>
      </p:sp>
      <p:pic>
        <p:nvPicPr>
          <p:cNvPr id="10248" name="Picture 2" descr="CONNECT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56585" y="1502455"/>
            <a:ext cx="279400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2963" y="3483843"/>
            <a:ext cx="3621244" cy="1659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58643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a:spLocks noChangeArrowheads="1"/>
          </p:cNvSpPr>
          <p:nvPr/>
        </p:nvSpPr>
        <p:spPr bwMode="auto">
          <a:xfrm>
            <a:off x="258762" y="1215610"/>
            <a:ext cx="8547100" cy="5321648"/>
          </a:xfrm>
          <a:prstGeom prst="roundRect">
            <a:avLst>
              <a:gd name="adj" fmla="val 2778"/>
            </a:avLst>
          </a:prstGeom>
          <a:gradFill flip="none" rotWithShape="1">
            <a:gsLst>
              <a:gs pos="0">
                <a:schemeClr val="bg1">
                  <a:alpha val="0"/>
                </a:schemeClr>
              </a:gs>
              <a:gs pos="100000">
                <a:srgbClr val="F9C3CB"/>
              </a:gs>
            </a:gsLst>
            <a:lin ang="16200000" scaled="0"/>
            <a:tileRect/>
          </a:gradFill>
          <a:ln w="9525">
            <a:gradFill flip="none" rotWithShape="1">
              <a:gsLst>
                <a:gs pos="100000">
                  <a:srgbClr val="2068A1"/>
                </a:gs>
                <a:gs pos="0">
                  <a:srgbClr val="FFFFFF">
                    <a:alpha val="0"/>
                  </a:srgbClr>
                </a:gs>
              </a:gsLst>
              <a:lin ang="16200000" scaled="0"/>
              <a:tileRect/>
            </a:gradFill>
            <a:round/>
            <a:headEnd/>
            <a:tailEnd/>
          </a:ln>
          <a:effectLst/>
        </p:spPr>
        <p:txBody>
          <a:bodyPr tIns="137160"/>
          <a:lstStyle/>
          <a:p>
            <a:pPr algn="ctr">
              <a:defRPr/>
            </a:pPr>
            <a:endParaRPr lang="en-US" sz="1500" b="1" dirty="0">
              <a:solidFill>
                <a:srgbClr val="B8B6B8"/>
              </a:solidFill>
              <a:cs typeface="Arial"/>
            </a:endParaRPr>
          </a:p>
        </p:txBody>
      </p:sp>
      <p:pic>
        <p:nvPicPr>
          <p:cNvPr id="17415" name="Picture 56" descr="people.png"/>
          <p:cNvPicPr>
            <a:picLocks noChangeAspect="1"/>
          </p:cNvPicPr>
          <p:nvPr/>
        </p:nvPicPr>
        <p:blipFill>
          <a:blip r:embed="rId3">
            <a:extLst>
              <a:ext uri="{28A0092B-C50C-407E-A947-70E740481C1C}">
                <a14:useLocalDpi xmlns:a14="http://schemas.microsoft.com/office/drawing/2010/main" val="0"/>
              </a:ext>
            </a:extLst>
          </a:blip>
          <a:srcRect l="14400" b="14400"/>
          <a:stretch>
            <a:fillRect/>
          </a:stretch>
        </p:blipFill>
        <p:spPr bwMode="auto">
          <a:xfrm>
            <a:off x="0" y="4669542"/>
            <a:ext cx="3011488"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ounded Rectangle 10"/>
          <p:cNvSpPr>
            <a:spLocks noChangeArrowheads="1"/>
          </p:cNvSpPr>
          <p:nvPr/>
        </p:nvSpPr>
        <p:spPr bwMode="auto">
          <a:xfrm>
            <a:off x="3471862" y="2935401"/>
            <a:ext cx="2173288" cy="652463"/>
          </a:xfrm>
          <a:prstGeom prst="roundRect">
            <a:avLst>
              <a:gd name="adj" fmla="val 6968"/>
            </a:avLst>
          </a:prstGeom>
          <a:gradFill rotWithShape="1">
            <a:gsLst>
              <a:gs pos="0">
                <a:srgbClr val="CEDEED"/>
              </a:gs>
              <a:gs pos="100000">
                <a:schemeClr val="bg1"/>
              </a:gs>
            </a:gsLst>
            <a:lin ang="5400000"/>
          </a:gradFill>
          <a:ln w="31750">
            <a:solidFill>
              <a:schemeClr val="bg1"/>
            </a:solidFill>
            <a:round/>
            <a:headEnd/>
            <a:tailEnd/>
          </a:ln>
          <a:effectLst>
            <a:outerShdw blurRad="317500" dist="12700" dir="5400000" rotWithShape="0">
              <a:srgbClr val="000000">
                <a:alpha val="34998"/>
              </a:srgbClr>
            </a:outerShdw>
          </a:effectLst>
        </p:spPr>
        <p:txBody>
          <a:bodyPr anchor="ctr"/>
          <a:lstStyle/>
          <a:p>
            <a:pPr algn="ctr">
              <a:defRPr/>
            </a:pPr>
            <a:endParaRPr lang="en-US" dirty="0">
              <a:solidFill>
                <a:prstClr val="white"/>
              </a:solidFill>
            </a:endParaRPr>
          </a:p>
        </p:txBody>
      </p:sp>
      <p:pic>
        <p:nvPicPr>
          <p:cNvPr id="17417" name="Picture 2" descr="CONNECT_Logo.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70288" y="2947988"/>
            <a:ext cx="17891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ounded Rectangle 12"/>
          <p:cNvSpPr>
            <a:spLocks noChangeArrowheads="1"/>
          </p:cNvSpPr>
          <p:nvPr/>
        </p:nvSpPr>
        <p:spPr bwMode="auto">
          <a:xfrm>
            <a:off x="6732077" y="2757109"/>
            <a:ext cx="1993900" cy="2711034"/>
          </a:xfrm>
          <a:prstGeom prst="roundRect">
            <a:avLst>
              <a:gd name="adj" fmla="val 4861"/>
            </a:avLst>
          </a:prstGeom>
          <a:gradFill rotWithShape="1">
            <a:gsLst>
              <a:gs pos="0">
                <a:srgbClr val="FFFFFF"/>
              </a:gs>
              <a:gs pos="77000">
                <a:srgbClr val="FFFFFF">
                  <a:alpha val="23000"/>
                </a:srgbClr>
              </a:gs>
              <a:gs pos="100000">
                <a:srgbClr val="FFFFFF">
                  <a:alpha val="0"/>
                </a:srgbClr>
              </a:gs>
            </a:gsLst>
            <a:lin ang="5400000"/>
          </a:gradFill>
          <a:ln w="9525">
            <a:noFill/>
            <a:round/>
            <a:headEnd/>
            <a:tailEnd/>
          </a:ln>
          <a:effectLst>
            <a:outerShdw dist="23000" dir="5400000" rotWithShape="0">
              <a:srgbClr val="808080">
                <a:alpha val="34998"/>
              </a:srgbClr>
            </a:outerShdw>
          </a:effectLst>
        </p:spPr>
        <p:txBody>
          <a:bodyPr lIns="0" tIns="182880" rIns="0"/>
          <a:lstStyle/>
          <a:p>
            <a:pPr algn="ctr">
              <a:defRPr/>
            </a:pPr>
            <a:r>
              <a:rPr lang="en-US" sz="1500" b="1" dirty="0">
                <a:solidFill>
                  <a:srgbClr val="800000"/>
                </a:solidFill>
                <a:cs typeface="Arial"/>
              </a:rPr>
              <a:t>Specifications &amp; Standards</a:t>
            </a:r>
          </a:p>
        </p:txBody>
      </p:sp>
      <p:sp>
        <p:nvSpPr>
          <p:cNvPr id="17421" name="Rectangle 30"/>
          <p:cNvSpPr>
            <a:spLocks noChangeArrowheads="1"/>
          </p:cNvSpPr>
          <p:nvPr/>
        </p:nvSpPr>
        <p:spPr bwMode="auto">
          <a:xfrm>
            <a:off x="6789738" y="3541713"/>
            <a:ext cx="1838325"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Clr>
                <a:srgbClr val="004990"/>
              </a:buClr>
              <a:buFont typeface="Arial" charset="0"/>
              <a:buChar char="•"/>
              <a:defRPr sz="2400">
                <a:solidFill>
                  <a:srgbClr val="AE2A21"/>
                </a:solidFill>
                <a:latin typeface="Arial" charset="0"/>
                <a:ea typeface="MS PGothic" pitchFamily="34" charset="-128"/>
                <a:cs typeface="MS PGothic" pitchFamily="34" charset="-128"/>
              </a:defRPr>
            </a:lvl1pPr>
            <a:lvl2pPr marL="742950" indent="-285750">
              <a:lnSpc>
                <a:spcPct val="110000"/>
              </a:lnSpc>
              <a:spcBef>
                <a:spcPct val="20000"/>
              </a:spcBef>
              <a:buClr>
                <a:srgbClr val="004990"/>
              </a:buClr>
              <a:buFont typeface="Arial" charset="0"/>
              <a:buChar char="–"/>
              <a:defRPr sz="1900">
                <a:solidFill>
                  <a:srgbClr val="404040"/>
                </a:solidFill>
                <a:latin typeface="Arial" charset="0"/>
                <a:ea typeface="MS PGothic" pitchFamily="34" charset="-128"/>
                <a:cs typeface="Arial" charset="0"/>
              </a:defRPr>
            </a:lvl2pPr>
            <a:lvl3pPr marL="1143000" indent="-228600">
              <a:lnSpc>
                <a:spcPct val="110000"/>
              </a:lnSpc>
              <a:spcBef>
                <a:spcPct val="20000"/>
              </a:spcBef>
              <a:buClr>
                <a:srgbClr val="004990"/>
              </a:buClr>
              <a:buFont typeface="Arial" charset="0"/>
              <a:buChar char="•"/>
              <a:defRPr sz="1600">
                <a:solidFill>
                  <a:srgbClr val="404040"/>
                </a:solidFill>
                <a:latin typeface="Arial" charset="0"/>
                <a:ea typeface="Arial" charset="0"/>
                <a:cs typeface="Arial" charset="0"/>
              </a:defRPr>
            </a:lvl3pPr>
            <a:lvl4pPr marL="1600200" indent="-228600">
              <a:lnSpc>
                <a:spcPct val="110000"/>
              </a:lnSpc>
              <a:spcBef>
                <a:spcPct val="20000"/>
              </a:spcBef>
              <a:buClr>
                <a:srgbClr val="004990"/>
              </a:buClr>
              <a:buFont typeface="Arial" charset="0"/>
              <a:buChar char="–"/>
              <a:defRPr sz="1600">
                <a:solidFill>
                  <a:srgbClr val="404040"/>
                </a:solidFill>
                <a:latin typeface="Arial" charset="0"/>
                <a:ea typeface="Arial" charset="0"/>
                <a:cs typeface="Arial" charset="0"/>
              </a:defRPr>
            </a:lvl4pPr>
            <a:lvl5pPr marL="2057400" indent="-228600">
              <a:lnSpc>
                <a:spcPct val="110000"/>
              </a:lnSpc>
              <a:spcBef>
                <a:spcPct val="20000"/>
              </a:spcBef>
              <a:buClr>
                <a:srgbClr val="004990"/>
              </a:buClr>
              <a:buFont typeface="Arial" charset="0"/>
              <a:buChar char="»"/>
              <a:defRPr sz="1600">
                <a:solidFill>
                  <a:srgbClr val="404040"/>
                </a:solidFill>
                <a:latin typeface="Arial" charset="0"/>
                <a:ea typeface="Arial" charset="0"/>
                <a:cs typeface="Arial" charset="0"/>
              </a:defRPr>
            </a:lvl5pPr>
            <a:lvl6pPr marL="2514600" indent="-228600" defTabSz="457200" eaLnBrk="0" fontAlgn="base" hangingPunct="0">
              <a:lnSpc>
                <a:spcPct val="110000"/>
              </a:lnSpc>
              <a:spcBef>
                <a:spcPct val="20000"/>
              </a:spcBef>
              <a:spcAft>
                <a:spcPct val="0"/>
              </a:spcAft>
              <a:buClr>
                <a:srgbClr val="004990"/>
              </a:buClr>
              <a:buFont typeface="Arial" charset="0"/>
              <a:buChar char="»"/>
              <a:defRPr sz="1600">
                <a:solidFill>
                  <a:srgbClr val="404040"/>
                </a:solidFill>
                <a:latin typeface="Arial" charset="0"/>
                <a:ea typeface="Arial" charset="0"/>
                <a:cs typeface="Arial" charset="0"/>
              </a:defRPr>
            </a:lvl6pPr>
            <a:lvl7pPr marL="2971800" indent="-228600" defTabSz="457200" eaLnBrk="0" fontAlgn="base" hangingPunct="0">
              <a:lnSpc>
                <a:spcPct val="110000"/>
              </a:lnSpc>
              <a:spcBef>
                <a:spcPct val="20000"/>
              </a:spcBef>
              <a:spcAft>
                <a:spcPct val="0"/>
              </a:spcAft>
              <a:buClr>
                <a:srgbClr val="004990"/>
              </a:buClr>
              <a:buFont typeface="Arial" charset="0"/>
              <a:buChar char="»"/>
              <a:defRPr sz="1600">
                <a:solidFill>
                  <a:srgbClr val="404040"/>
                </a:solidFill>
                <a:latin typeface="Arial" charset="0"/>
                <a:ea typeface="Arial" charset="0"/>
                <a:cs typeface="Arial" charset="0"/>
              </a:defRPr>
            </a:lvl7pPr>
            <a:lvl8pPr marL="3429000" indent="-228600" defTabSz="457200" eaLnBrk="0" fontAlgn="base" hangingPunct="0">
              <a:lnSpc>
                <a:spcPct val="110000"/>
              </a:lnSpc>
              <a:spcBef>
                <a:spcPct val="20000"/>
              </a:spcBef>
              <a:spcAft>
                <a:spcPct val="0"/>
              </a:spcAft>
              <a:buClr>
                <a:srgbClr val="004990"/>
              </a:buClr>
              <a:buFont typeface="Arial" charset="0"/>
              <a:buChar char="»"/>
              <a:defRPr sz="1600">
                <a:solidFill>
                  <a:srgbClr val="404040"/>
                </a:solidFill>
                <a:latin typeface="Arial" charset="0"/>
                <a:ea typeface="Arial" charset="0"/>
                <a:cs typeface="Arial" charset="0"/>
              </a:defRPr>
            </a:lvl8pPr>
            <a:lvl9pPr marL="3886200" indent="-228600" defTabSz="457200" eaLnBrk="0" fontAlgn="base" hangingPunct="0">
              <a:lnSpc>
                <a:spcPct val="110000"/>
              </a:lnSpc>
              <a:spcBef>
                <a:spcPct val="20000"/>
              </a:spcBef>
              <a:spcAft>
                <a:spcPct val="0"/>
              </a:spcAft>
              <a:buClr>
                <a:srgbClr val="004990"/>
              </a:buClr>
              <a:buFont typeface="Arial" charset="0"/>
              <a:buChar char="»"/>
              <a:defRPr sz="1600">
                <a:solidFill>
                  <a:srgbClr val="404040"/>
                </a:solidFill>
                <a:latin typeface="Arial" charset="0"/>
                <a:ea typeface="Arial" charset="0"/>
                <a:cs typeface="Arial" charset="0"/>
              </a:defRPr>
            </a:lvl9pPr>
          </a:lstStyle>
          <a:p>
            <a:pPr algn="ctr">
              <a:lnSpc>
                <a:spcPct val="100000"/>
              </a:lnSpc>
              <a:spcBef>
                <a:spcPct val="0"/>
              </a:spcBef>
              <a:spcAft>
                <a:spcPts val="2000"/>
              </a:spcAft>
              <a:buClrTx/>
              <a:buFontTx/>
              <a:buNone/>
            </a:pPr>
            <a:r>
              <a:rPr lang="en-US" altLang="en-US" sz="1300" dirty="0">
                <a:solidFill>
                  <a:srgbClr val="246AA2"/>
                </a:solidFill>
                <a:cs typeface="Arial" charset="0"/>
              </a:rPr>
              <a:t>SOAP Based          </a:t>
            </a:r>
            <a:r>
              <a:rPr lang="en-US" altLang="en-US" sz="1100" i="1" dirty="0">
                <a:solidFill>
                  <a:srgbClr val="000000"/>
                </a:solidFill>
                <a:cs typeface="Arial" charset="0"/>
              </a:rPr>
              <a:t>eHealth Exchange</a:t>
            </a:r>
          </a:p>
          <a:p>
            <a:pPr algn="ctr">
              <a:lnSpc>
                <a:spcPct val="100000"/>
              </a:lnSpc>
              <a:spcBef>
                <a:spcPct val="0"/>
              </a:spcBef>
              <a:spcAft>
                <a:spcPts val="2000"/>
              </a:spcAft>
              <a:buClrTx/>
              <a:buFontTx/>
              <a:buNone/>
            </a:pPr>
            <a:r>
              <a:rPr lang="en-US" altLang="en-US" sz="1300" dirty="0">
                <a:solidFill>
                  <a:srgbClr val="246AA2"/>
                </a:solidFill>
                <a:cs typeface="Arial" charset="0"/>
              </a:rPr>
              <a:t>SMTP Based       </a:t>
            </a:r>
            <a:r>
              <a:rPr lang="en-US" altLang="en-US" sz="1100" i="1" dirty="0">
                <a:solidFill>
                  <a:srgbClr val="000000"/>
                </a:solidFill>
                <a:cs typeface="Arial" charset="0"/>
              </a:rPr>
              <a:t>Direct Project</a:t>
            </a:r>
          </a:p>
          <a:p>
            <a:pPr algn="ctr">
              <a:lnSpc>
                <a:spcPct val="100000"/>
              </a:lnSpc>
              <a:spcBef>
                <a:spcPct val="0"/>
              </a:spcBef>
              <a:spcAft>
                <a:spcPts val="2000"/>
              </a:spcAft>
              <a:buClrTx/>
              <a:buFontTx/>
              <a:buNone/>
            </a:pPr>
            <a:r>
              <a:rPr lang="en-US" altLang="en-US" sz="1300" dirty="0">
                <a:solidFill>
                  <a:srgbClr val="246AA2"/>
                </a:solidFill>
                <a:cs typeface="Arial" charset="0"/>
              </a:rPr>
              <a:t>SDOs                    </a:t>
            </a:r>
            <a:r>
              <a:rPr lang="en-US" altLang="en-US" sz="1100" i="1" dirty="0">
                <a:solidFill>
                  <a:srgbClr val="000000"/>
                </a:solidFill>
                <a:cs typeface="Arial" charset="0"/>
              </a:rPr>
              <a:t>(IHE, OASIS, WS-I, IETF, W3C, HL7, ANSI)</a:t>
            </a:r>
          </a:p>
        </p:txBody>
      </p:sp>
      <p:sp>
        <p:nvSpPr>
          <p:cNvPr id="16" name="Rounded Rectangle 15"/>
          <p:cNvSpPr>
            <a:spLocks noChangeArrowheads="1"/>
          </p:cNvSpPr>
          <p:nvPr/>
        </p:nvSpPr>
        <p:spPr bwMode="auto">
          <a:xfrm>
            <a:off x="3230902" y="4336837"/>
            <a:ext cx="2631398" cy="1491879"/>
          </a:xfrm>
          <a:prstGeom prst="roundRect">
            <a:avLst>
              <a:gd name="adj" fmla="val 4861"/>
            </a:avLst>
          </a:prstGeom>
          <a:gradFill rotWithShape="1">
            <a:gsLst>
              <a:gs pos="0">
                <a:srgbClr val="FFFFFF"/>
              </a:gs>
              <a:gs pos="77000">
                <a:srgbClr val="FFFFFF">
                  <a:alpha val="23000"/>
                </a:srgbClr>
              </a:gs>
              <a:gs pos="100000">
                <a:srgbClr val="FFFFFF">
                  <a:alpha val="0"/>
                </a:srgbClr>
              </a:gs>
            </a:gsLst>
            <a:lin ang="5400000"/>
          </a:gradFill>
          <a:ln w="9525">
            <a:noFill/>
            <a:round/>
            <a:headEnd/>
            <a:tailEnd/>
          </a:ln>
          <a:effectLst>
            <a:outerShdw dist="23000" dir="5400000" rotWithShape="0">
              <a:srgbClr val="808080">
                <a:alpha val="34998"/>
              </a:srgbClr>
            </a:outerShdw>
          </a:effectLst>
        </p:spPr>
        <p:txBody>
          <a:bodyPr lIns="0" tIns="182880" rIns="0"/>
          <a:lstStyle/>
          <a:p>
            <a:pPr algn="ctr">
              <a:defRPr/>
            </a:pPr>
            <a:r>
              <a:rPr lang="en-US" sz="1500" b="1" dirty="0" smtClean="0">
                <a:solidFill>
                  <a:srgbClr val="800000"/>
                </a:solidFill>
                <a:cs typeface="Arial"/>
              </a:rPr>
              <a:t>Certifications &amp;Testing</a:t>
            </a:r>
            <a:endParaRPr lang="en-US" sz="1500" b="1" dirty="0">
              <a:solidFill>
                <a:srgbClr val="800000"/>
              </a:solidFill>
              <a:cs typeface="Arial"/>
            </a:endParaRPr>
          </a:p>
        </p:txBody>
      </p:sp>
      <p:sp>
        <p:nvSpPr>
          <p:cNvPr id="17425" name="Rectangle 30"/>
          <p:cNvSpPr>
            <a:spLocks noChangeArrowheads="1"/>
          </p:cNvSpPr>
          <p:nvPr/>
        </p:nvSpPr>
        <p:spPr bwMode="auto">
          <a:xfrm>
            <a:off x="3613150" y="4864100"/>
            <a:ext cx="1838325"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Clr>
                <a:srgbClr val="004990"/>
              </a:buClr>
              <a:buFont typeface="Arial" charset="0"/>
              <a:buChar char="•"/>
              <a:defRPr sz="2400">
                <a:solidFill>
                  <a:srgbClr val="AE2A21"/>
                </a:solidFill>
                <a:latin typeface="Arial" charset="0"/>
                <a:ea typeface="MS PGothic" pitchFamily="34" charset="-128"/>
                <a:cs typeface="MS PGothic" pitchFamily="34" charset="-128"/>
              </a:defRPr>
            </a:lvl1pPr>
            <a:lvl2pPr marL="742950" indent="-285750">
              <a:lnSpc>
                <a:spcPct val="110000"/>
              </a:lnSpc>
              <a:spcBef>
                <a:spcPct val="20000"/>
              </a:spcBef>
              <a:buClr>
                <a:srgbClr val="004990"/>
              </a:buClr>
              <a:buFont typeface="Arial" charset="0"/>
              <a:buChar char="–"/>
              <a:defRPr sz="1900">
                <a:solidFill>
                  <a:srgbClr val="404040"/>
                </a:solidFill>
                <a:latin typeface="Arial" charset="0"/>
                <a:ea typeface="MS PGothic" pitchFamily="34" charset="-128"/>
                <a:cs typeface="Arial" charset="0"/>
              </a:defRPr>
            </a:lvl2pPr>
            <a:lvl3pPr marL="1143000" indent="-228600">
              <a:lnSpc>
                <a:spcPct val="110000"/>
              </a:lnSpc>
              <a:spcBef>
                <a:spcPct val="20000"/>
              </a:spcBef>
              <a:buClr>
                <a:srgbClr val="004990"/>
              </a:buClr>
              <a:buFont typeface="Arial" charset="0"/>
              <a:buChar char="•"/>
              <a:defRPr sz="1600">
                <a:solidFill>
                  <a:srgbClr val="404040"/>
                </a:solidFill>
                <a:latin typeface="Arial" charset="0"/>
                <a:ea typeface="Arial" charset="0"/>
                <a:cs typeface="Arial" charset="0"/>
              </a:defRPr>
            </a:lvl3pPr>
            <a:lvl4pPr marL="1600200" indent="-228600">
              <a:lnSpc>
                <a:spcPct val="110000"/>
              </a:lnSpc>
              <a:spcBef>
                <a:spcPct val="20000"/>
              </a:spcBef>
              <a:buClr>
                <a:srgbClr val="004990"/>
              </a:buClr>
              <a:buFont typeface="Arial" charset="0"/>
              <a:buChar char="–"/>
              <a:defRPr sz="1600">
                <a:solidFill>
                  <a:srgbClr val="404040"/>
                </a:solidFill>
                <a:latin typeface="Arial" charset="0"/>
                <a:ea typeface="Arial" charset="0"/>
                <a:cs typeface="Arial" charset="0"/>
              </a:defRPr>
            </a:lvl4pPr>
            <a:lvl5pPr marL="2057400" indent="-228600">
              <a:lnSpc>
                <a:spcPct val="110000"/>
              </a:lnSpc>
              <a:spcBef>
                <a:spcPct val="20000"/>
              </a:spcBef>
              <a:buClr>
                <a:srgbClr val="004990"/>
              </a:buClr>
              <a:buFont typeface="Arial" charset="0"/>
              <a:buChar char="»"/>
              <a:defRPr sz="1600">
                <a:solidFill>
                  <a:srgbClr val="404040"/>
                </a:solidFill>
                <a:latin typeface="Arial" charset="0"/>
                <a:ea typeface="Arial" charset="0"/>
                <a:cs typeface="Arial" charset="0"/>
              </a:defRPr>
            </a:lvl5pPr>
            <a:lvl6pPr marL="2514600" indent="-228600" defTabSz="457200" eaLnBrk="0" fontAlgn="base" hangingPunct="0">
              <a:lnSpc>
                <a:spcPct val="110000"/>
              </a:lnSpc>
              <a:spcBef>
                <a:spcPct val="20000"/>
              </a:spcBef>
              <a:spcAft>
                <a:spcPct val="0"/>
              </a:spcAft>
              <a:buClr>
                <a:srgbClr val="004990"/>
              </a:buClr>
              <a:buFont typeface="Arial" charset="0"/>
              <a:buChar char="»"/>
              <a:defRPr sz="1600">
                <a:solidFill>
                  <a:srgbClr val="404040"/>
                </a:solidFill>
                <a:latin typeface="Arial" charset="0"/>
                <a:ea typeface="Arial" charset="0"/>
                <a:cs typeface="Arial" charset="0"/>
              </a:defRPr>
            </a:lvl6pPr>
            <a:lvl7pPr marL="2971800" indent="-228600" defTabSz="457200" eaLnBrk="0" fontAlgn="base" hangingPunct="0">
              <a:lnSpc>
                <a:spcPct val="110000"/>
              </a:lnSpc>
              <a:spcBef>
                <a:spcPct val="20000"/>
              </a:spcBef>
              <a:spcAft>
                <a:spcPct val="0"/>
              </a:spcAft>
              <a:buClr>
                <a:srgbClr val="004990"/>
              </a:buClr>
              <a:buFont typeface="Arial" charset="0"/>
              <a:buChar char="»"/>
              <a:defRPr sz="1600">
                <a:solidFill>
                  <a:srgbClr val="404040"/>
                </a:solidFill>
                <a:latin typeface="Arial" charset="0"/>
                <a:ea typeface="Arial" charset="0"/>
                <a:cs typeface="Arial" charset="0"/>
              </a:defRPr>
            </a:lvl7pPr>
            <a:lvl8pPr marL="3429000" indent="-228600" defTabSz="457200" eaLnBrk="0" fontAlgn="base" hangingPunct="0">
              <a:lnSpc>
                <a:spcPct val="110000"/>
              </a:lnSpc>
              <a:spcBef>
                <a:spcPct val="20000"/>
              </a:spcBef>
              <a:spcAft>
                <a:spcPct val="0"/>
              </a:spcAft>
              <a:buClr>
                <a:srgbClr val="004990"/>
              </a:buClr>
              <a:buFont typeface="Arial" charset="0"/>
              <a:buChar char="»"/>
              <a:defRPr sz="1600">
                <a:solidFill>
                  <a:srgbClr val="404040"/>
                </a:solidFill>
                <a:latin typeface="Arial" charset="0"/>
                <a:ea typeface="Arial" charset="0"/>
                <a:cs typeface="Arial" charset="0"/>
              </a:defRPr>
            </a:lvl8pPr>
            <a:lvl9pPr marL="3886200" indent="-228600" defTabSz="457200" eaLnBrk="0" fontAlgn="base" hangingPunct="0">
              <a:lnSpc>
                <a:spcPct val="110000"/>
              </a:lnSpc>
              <a:spcBef>
                <a:spcPct val="20000"/>
              </a:spcBef>
              <a:spcAft>
                <a:spcPct val="0"/>
              </a:spcAft>
              <a:buClr>
                <a:srgbClr val="004990"/>
              </a:buClr>
              <a:buFont typeface="Arial" charset="0"/>
              <a:buChar char="»"/>
              <a:defRPr sz="1600">
                <a:solidFill>
                  <a:srgbClr val="404040"/>
                </a:solidFill>
                <a:latin typeface="Arial" charset="0"/>
                <a:ea typeface="Arial" charset="0"/>
                <a:cs typeface="Arial" charset="0"/>
              </a:defRPr>
            </a:lvl9pPr>
          </a:lstStyle>
          <a:p>
            <a:pPr algn="ctr">
              <a:lnSpc>
                <a:spcPct val="100000"/>
              </a:lnSpc>
              <a:spcBef>
                <a:spcPct val="0"/>
              </a:spcBef>
              <a:spcAft>
                <a:spcPts val="2000"/>
              </a:spcAft>
              <a:buClrTx/>
              <a:buFontTx/>
              <a:buNone/>
            </a:pPr>
            <a:r>
              <a:rPr lang="en-US" altLang="en-US" sz="1300" dirty="0">
                <a:solidFill>
                  <a:srgbClr val="246AA2"/>
                </a:solidFill>
                <a:cs typeface="Arial" charset="0"/>
              </a:rPr>
              <a:t>Health Data Exchange        </a:t>
            </a:r>
            <a:r>
              <a:rPr lang="en-US" altLang="en-US" sz="1100" i="1" dirty="0">
                <a:solidFill>
                  <a:srgbClr val="000000"/>
                </a:solidFill>
                <a:cs typeface="Arial" charset="0"/>
              </a:rPr>
              <a:t>eHealth Exchange,    Direct, </a:t>
            </a:r>
            <a:r>
              <a:rPr lang="en-US" altLang="en-US" sz="1100" i="1" dirty="0" smtClean="0">
                <a:solidFill>
                  <a:srgbClr val="000000"/>
                </a:solidFill>
                <a:cs typeface="Arial" charset="0"/>
              </a:rPr>
              <a:t>NIST, SITE </a:t>
            </a:r>
            <a:endParaRPr lang="en-US" altLang="en-US" sz="1100" i="1" dirty="0">
              <a:solidFill>
                <a:srgbClr val="000000"/>
              </a:solidFill>
              <a:cs typeface="Arial" charset="0"/>
            </a:endParaRPr>
          </a:p>
        </p:txBody>
      </p:sp>
      <p:sp>
        <p:nvSpPr>
          <p:cNvPr id="20" name="Rounded Rectangle 19"/>
          <p:cNvSpPr>
            <a:spLocks noChangeArrowheads="1"/>
          </p:cNvSpPr>
          <p:nvPr/>
        </p:nvSpPr>
        <p:spPr bwMode="auto">
          <a:xfrm>
            <a:off x="450350" y="2820301"/>
            <a:ext cx="1993900" cy="1829740"/>
          </a:xfrm>
          <a:prstGeom prst="roundRect">
            <a:avLst>
              <a:gd name="adj" fmla="val 4861"/>
            </a:avLst>
          </a:prstGeom>
          <a:gradFill rotWithShape="1">
            <a:gsLst>
              <a:gs pos="0">
                <a:srgbClr val="FFFFFF"/>
              </a:gs>
              <a:gs pos="77000">
                <a:srgbClr val="FFFFFF">
                  <a:alpha val="23000"/>
                </a:srgbClr>
              </a:gs>
              <a:gs pos="100000">
                <a:srgbClr val="FFFFFF">
                  <a:alpha val="0"/>
                </a:srgbClr>
              </a:gs>
            </a:gsLst>
            <a:lin ang="5400000"/>
          </a:gradFill>
          <a:ln w="9525">
            <a:noFill/>
            <a:round/>
            <a:headEnd/>
            <a:tailEnd/>
          </a:ln>
          <a:effectLst>
            <a:outerShdw dist="23000" dir="5400000" rotWithShape="0">
              <a:srgbClr val="808080">
                <a:alpha val="34998"/>
              </a:srgbClr>
            </a:outerShdw>
          </a:effectLst>
        </p:spPr>
        <p:txBody>
          <a:bodyPr lIns="0" rIns="0"/>
          <a:lstStyle/>
          <a:p>
            <a:pPr algn="ctr">
              <a:defRPr/>
            </a:pPr>
            <a:r>
              <a:rPr lang="en-US" sz="1500" b="1" dirty="0">
                <a:solidFill>
                  <a:srgbClr val="800000"/>
                </a:solidFill>
                <a:cs typeface="Arial"/>
              </a:rPr>
              <a:t>Requirements &amp; Contributions</a:t>
            </a:r>
          </a:p>
        </p:txBody>
      </p:sp>
      <p:sp>
        <p:nvSpPr>
          <p:cNvPr id="17429" name="Rectangle 30"/>
          <p:cNvSpPr>
            <a:spLocks noChangeArrowheads="1"/>
          </p:cNvSpPr>
          <p:nvPr/>
        </p:nvSpPr>
        <p:spPr bwMode="auto">
          <a:xfrm>
            <a:off x="463550" y="3424238"/>
            <a:ext cx="1979613"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Clr>
                <a:srgbClr val="004990"/>
              </a:buClr>
              <a:buFont typeface="Arial" charset="0"/>
              <a:buChar char="•"/>
              <a:defRPr sz="2400">
                <a:solidFill>
                  <a:srgbClr val="AE2A21"/>
                </a:solidFill>
                <a:latin typeface="Arial" charset="0"/>
                <a:ea typeface="MS PGothic" pitchFamily="34" charset="-128"/>
                <a:cs typeface="MS PGothic" pitchFamily="34" charset="-128"/>
              </a:defRPr>
            </a:lvl1pPr>
            <a:lvl2pPr marL="742950" indent="-285750">
              <a:lnSpc>
                <a:spcPct val="110000"/>
              </a:lnSpc>
              <a:spcBef>
                <a:spcPct val="20000"/>
              </a:spcBef>
              <a:buClr>
                <a:srgbClr val="004990"/>
              </a:buClr>
              <a:buFont typeface="Arial" charset="0"/>
              <a:buChar char="–"/>
              <a:defRPr sz="1900">
                <a:solidFill>
                  <a:srgbClr val="404040"/>
                </a:solidFill>
                <a:latin typeface="Arial" charset="0"/>
                <a:ea typeface="MS PGothic" pitchFamily="34" charset="-128"/>
                <a:cs typeface="Arial" charset="0"/>
              </a:defRPr>
            </a:lvl2pPr>
            <a:lvl3pPr marL="1143000" indent="-228600">
              <a:lnSpc>
                <a:spcPct val="110000"/>
              </a:lnSpc>
              <a:spcBef>
                <a:spcPct val="20000"/>
              </a:spcBef>
              <a:buClr>
                <a:srgbClr val="004990"/>
              </a:buClr>
              <a:buFont typeface="Arial" charset="0"/>
              <a:buChar char="•"/>
              <a:defRPr sz="1600">
                <a:solidFill>
                  <a:srgbClr val="404040"/>
                </a:solidFill>
                <a:latin typeface="Arial" charset="0"/>
                <a:ea typeface="Arial" charset="0"/>
                <a:cs typeface="Arial" charset="0"/>
              </a:defRPr>
            </a:lvl3pPr>
            <a:lvl4pPr marL="1600200" indent="-228600">
              <a:lnSpc>
                <a:spcPct val="110000"/>
              </a:lnSpc>
              <a:spcBef>
                <a:spcPct val="20000"/>
              </a:spcBef>
              <a:buClr>
                <a:srgbClr val="004990"/>
              </a:buClr>
              <a:buFont typeface="Arial" charset="0"/>
              <a:buChar char="–"/>
              <a:defRPr sz="1600">
                <a:solidFill>
                  <a:srgbClr val="404040"/>
                </a:solidFill>
                <a:latin typeface="Arial" charset="0"/>
                <a:ea typeface="Arial" charset="0"/>
                <a:cs typeface="Arial" charset="0"/>
              </a:defRPr>
            </a:lvl4pPr>
            <a:lvl5pPr marL="2057400" indent="-228600">
              <a:lnSpc>
                <a:spcPct val="110000"/>
              </a:lnSpc>
              <a:spcBef>
                <a:spcPct val="20000"/>
              </a:spcBef>
              <a:buClr>
                <a:srgbClr val="004990"/>
              </a:buClr>
              <a:buFont typeface="Arial" charset="0"/>
              <a:buChar char="»"/>
              <a:defRPr sz="1600">
                <a:solidFill>
                  <a:srgbClr val="404040"/>
                </a:solidFill>
                <a:latin typeface="Arial" charset="0"/>
                <a:ea typeface="Arial" charset="0"/>
                <a:cs typeface="Arial" charset="0"/>
              </a:defRPr>
            </a:lvl5pPr>
            <a:lvl6pPr marL="2514600" indent="-228600" defTabSz="457200" eaLnBrk="0" fontAlgn="base" hangingPunct="0">
              <a:lnSpc>
                <a:spcPct val="110000"/>
              </a:lnSpc>
              <a:spcBef>
                <a:spcPct val="20000"/>
              </a:spcBef>
              <a:spcAft>
                <a:spcPct val="0"/>
              </a:spcAft>
              <a:buClr>
                <a:srgbClr val="004990"/>
              </a:buClr>
              <a:buFont typeface="Arial" charset="0"/>
              <a:buChar char="»"/>
              <a:defRPr sz="1600">
                <a:solidFill>
                  <a:srgbClr val="404040"/>
                </a:solidFill>
                <a:latin typeface="Arial" charset="0"/>
                <a:ea typeface="Arial" charset="0"/>
                <a:cs typeface="Arial" charset="0"/>
              </a:defRPr>
            </a:lvl6pPr>
            <a:lvl7pPr marL="2971800" indent="-228600" defTabSz="457200" eaLnBrk="0" fontAlgn="base" hangingPunct="0">
              <a:lnSpc>
                <a:spcPct val="110000"/>
              </a:lnSpc>
              <a:spcBef>
                <a:spcPct val="20000"/>
              </a:spcBef>
              <a:spcAft>
                <a:spcPct val="0"/>
              </a:spcAft>
              <a:buClr>
                <a:srgbClr val="004990"/>
              </a:buClr>
              <a:buFont typeface="Arial" charset="0"/>
              <a:buChar char="»"/>
              <a:defRPr sz="1600">
                <a:solidFill>
                  <a:srgbClr val="404040"/>
                </a:solidFill>
                <a:latin typeface="Arial" charset="0"/>
                <a:ea typeface="Arial" charset="0"/>
                <a:cs typeface="Arial" charset="0"/>
              </a:defRPr>
            </a:lvl7pPr>
            <a:lvl8pPr marL="3429000" indent="-228600" defTabSz="457200" eaLnBrk="0" fontAlgn="base" hangingPunct="0">
              <a:lnSpc>
                <a:spcPct val="110000"/>
              </a:lnSpc>
              <a:spcBef>
                <a:spcPct val="20000"/>
              </a:spcBef>
              <a:spcAft>
                <a:spcPct val="0"/>
              </a:spcAft>
              <a:buClr>
                <a:srgbClr val="004990"/>
              </a:buClr>
              <a:buFont typeface="Arial" charset="0"/>
              <a:buChar char="»"/>
              <a:defRPr sz="1600">
                <a:solidFill>
                  <a:srgbClr val="404040"/>
                </a:solidFill>
                <a:latin typeface="Arial" charset="0"/>
                <a:ea typeface="Arial" charset="0"/>
                <a:cs typeface="Arial" charset="0"/>
              </a:defRPr>
            </a:lvl8pPr>
            <a:lvl9pPr marL="3886200" indent="-228600" defTabSz="457200" eaLnBrk="0" fontAlgn="base" hangingPunct="0">
              <a:lnSpc>
                <a:spcPct val="110000"/>
              </a:lnSpc>
              <a:spcBef>
                <a:spcPct val="20000"/>
              </a:spcBef>
              <a:spcAft>
                <a:spcPct val="0"/>
              </a:spcAft>
              <a:buClr>
                <a:srgbClr val="004990"/>
              </a:buClr>
              <a:buFont typeface="Arial" charset="0"/>
              <a:buChar char="»"/>
              <a:defRPr sz="1600">
                <a:solidFill>
                  <a:srgbClr val="404040"/>
                </a:solidFill>
                <a:latin typeface="Arial" charset="0"/>
                <a:ea typeface="Arial" charset="0"/>
                <a:cs typeface="Arial" charset="0"/>
              </a:defRPr>
            </a:lvl9pPr>
          </a:lstStyle>
          <a:p>
            <a:pPr algn="ctr">
              <a:lnSpc>
                <a:spcPct val="100000"/>
              </a:lnSpc>
              <a:spcBef>
                <a:spcPct val="0"/>
              </a:spcBef>
              <a:spcAft>
                <a:spcPts val="2000"/>
              </a:spcAft>
              <a:buClrTx/>
              <a:buFontTx/>
              <a:buNone/>
            </a:pPr>
            <a:r>
              <a:rPr lang="en-US" altLang="en-US" sz="1300" dirty="0">
                <a:solidFill>
                  <a:srgbClr val="246AA2"/>
                </a:solidFill>
                <a:cs typeface="Arial" charset="0"/>
              </a:rPr>
              <a:t>Federal Partners         </a:t>
            </a:r>
            <a:r>
              <a:rPr lang="en-US" altLang="en-US" sz="1100" i="1" dirty="0">
                <a:solidFill>
                  <a:srgbClr val="000000"/>
                </a:solidFill>
                <a:cs typeface="Arial" charset="0"/>
              </a:rPr>
              <a:t>DoD, CMS, SSA, VA, IHS, HHS/ONC </a:t>
            </a:r>
            <a:endParaRPr lang="en-US" altLang="en-US" sz="1100" i="1" dirty="0" smtClean="0">
              <a:solidFill>
                <a:srgbClr val="000000"/>
              </a:solidFill>
              <a:cs typeface="Arial" charset="0"/>
            </a:endParaRPr>
          </a:p>
          <a:p>
            <a:pPr algn="ctr">
              <a:lnSpc>
                <a:spcPct val="100000"/>
              </a:lnSpc>
              <a:spcBef>
                <a:spcPct val="0"/>
              </a:spcBef>
              <a:spcAft>
                <a:spcPts val="2000"/>
              </a:spcAft>
              <a:buClrTx/>
              <a:buFontTx/>
              <a:buNone/>
            </a:pPr>
            <a:r>
              <a:rPr lang="en-US" altLang="en-US" sz="1300" dirty="0">
                <a:solidFill>
                  <a:srgbClr val="246AA2"/>
                </a:solidFill>
                <a:cs typeface="Arial" charset="0"/>
              </a:rPr>
              <a:t>CONNECT Community </a:t>
            </a:r>
            <a:r>
              <a:rPr lang="en-US" altLang="en-US" sz="1300" i="1" dirty="0" smtClean="0">
                <a:solidFill>
                  <a:srgbClr val="000000"/>
                </a:solidFill>
                <a:cs typeface="Arial" charset="0"/>
              </a:rPr>
              <a:t>via</a:t>
            </a:r>
            <a:r>
              <a:rPr lang="en-US" altLang="en-US" sz="1300" dirty="0" smtClean="0">
                <a:solidFill>
                  <a:srgbClr val="000000"/>
                </a:solidFill>
                <a:cs typeface="Arial" charset="0"/>
              </a:rPr>
              <a:t> </a:t>
            </a:r>
            <a:r>
              <a:rPr lang="en-US" altLang="en-US" sz="1300" i="1" dirty="0" smtClean="0">
                <a:solidFill>
                  <a:srgbClr val="000000"/>
                </a:solidFill>
                <a:cs typeface="Arial" charset="0"/>
              </a:rPr>
              <a:t>Forums</a:t>
            </a:r>
            <a:r>
              <a:rPr lang="en-US" altLang="en-US" sz="1300" i="1" dirty="0">
                <a:solidFill>
                  <a:srgbClr val="000000"/>
                </a:solidFill>
                <a:cs typeface="Arial" charset="0"/>
              </a:rPr>
              <a:t>, </a:t>
            </a:r>
            <a:r>
              <a:rPr lang="en-US" altLang="en-US" sz="1300" i="1" dirty="0" smtClean="0">
                <a:solidFill>
                  <a:srgbClr val="000000"/>
                </a:solidFill>
                <a:cs typeface="Arial" charset="0"/>
              </a:rPr>
              <a:t>tickets</a:t>
            </a:r>
            <a:endParaRPr lang="en-US" altLang="en-US" sz="1300" i="1" dirty="0">
              <a:solidFill>
                <a:srgbClr val="000000"/>
              </a:solidFill>
              <a:cs typeface="Arial" charset="0"/>
            </a:endParaRPr>
          </a:p>
        </p:txBody>
      </p:sp>
      <p:sp>
        <p:nvSpPr>
          <p:cNvPr id="22" name="Rounded Rectangle 21"/>
          <p:cNvSpPr>
            <a:spLocks noChangeArrowheads="1"/>
          </p:cNvSpPr>
          <p:nvPr/>
        </p:nvSpPr>
        <p:spPr bwMode="auto">
          <a:xfrm>
            <a:off x="5588000" y="1255714"/>
            <a:ext cx="1993900" cy="1337580"/>
          </a:xfrm>
          <a:prstGeom prst="roundRect">
            <a:avLst>
              <a:gd name="adj" fmla="val 4861"/>
            </a:avLst>
          </a:prstGeom>
          <a:gradFill rotWithShape="1">
            <a:gsLst>
              <a:gs pos="0">
                <a:schemeClr val="bg1"/>
              </a:gs>
              <a:gs pos="89000">
                <a:srgbClr val="FFFFFF">
                  <a:alpha val="23000"/>
                </a:srgbClr>
              </a:gs>
              <a:gs pos="100000">
                <a:srgbClr val="FFFFFF">
                  <a:alpha val="0"/>
                </a:srgbClr>
              </a:gs>
            </a:gsLst>
            <a:lin ang="5400000"/>
          </a:gradFill>
          <a:ln w="9525">
            <a:noFill/>
            <a:round/>
            <a:headEnd/>
            <a:tailEnd/>
          </a:ln>
          <a:effectLst>
            <a:outerShdw dist="23000" dir="5400000" rotWithShape="0">
              <a:srgbClr val="808080">
                <a:alpha val="34998"/>
              </a:srgbClr>
            </a:outerShdw>
          </a:effectLst>
        </p:spPr>
        <p:txBody>
          <a:bodyPr lIns="0" tIns="91440" rIns="0"/>
          <a:lstStyle/>
          <a:p>
            <a:pPr algn="ctr">
              <a:defRPr/>
            </a:pPr>
            <a:r>
              <a:rPr lang="en-US" sz="1500" b="1" dirty="0" smtClean="0">
                <a:solidFill>
                  <a:srgbClr val="800000"/>
                </a:solidFill>
                <a:cs typeface="Arial"/>
              </a:rPr>
              <a:t>Policy</a:t>
            </a:r>
          </a:p>
          <a:p>
            <a:pPr algn="ctr">
              <a:defRPr/>
            </a:pPr>
            <a:endParaRPr lang="en-US" sz="1500" b="1" dirty="0">
              <a:solidFill>
                <a:srgbClr val="800000"/>
              </a:solidFill>
              <a:cs typeface="Arial"/>
            </a:endParaRPr>
          </a:p>
        </p:txBody>
      </p:sp>
      <p:sp>
        <p:nvSpPr>
          <p:cNvPr id="17431" name="Rectangle 30"/>
          <p:cNvSpPr>
            <a:spLocks noChangeArrowheads="1"/>
          </p:cNvSpPr>
          <p:nvPr/>
        </p:nvSpPr>
        <p:spPr bwMode="auto">
          <a:xfrm>
            <a:off x="5588000" y="1660525"/>
            <a:ext cx="193675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Clr>
                <a:srgbClr val="004990"/>
              </a:buClr>
              <a:buFont typeface="Arial" charset="0"/>
              <a:buChar char="•"/>
              <a:defRPr sz="2400">
                <a:solidFill>
                  <a:srgbClr val="AE2A21"/>
                </a:solidFill>
                <a:latin typeface="Arial" charset="0"/>
                <a:ea typeface="MS PGothic" pitchFamily="34" charset="-128"/>
                <a:cs typeface="MS PGothic" pitchFamily="34" charset="-128"/>
              </a:defRPr>
            </a:lvl1pPr>
            <a:lvl2pPr marL="742950" indent="-285750">
              <a:lnSpc>
                <a:spcPct val="110000"/>
              </a:lnSpc>
              <a:spcBef>
                <a:spcPct val="20000"/>
              </a:spcBef>
              <a:buClr>
                <a:srgbClr val="004990"/>
              </a:buClr>
              <a:buFont typeface="Arial" charset="0"/>
              <a:buChar char="–"/>
              <a:defRPr sz="1900">
                <a:solidFill>
                  <a:srgbClr val="404040"/>
                </a:solidFill>
                <a:latin typeface="Arial" charset="0"/>
                <a:ea typeface="MS PGothic" pitchFamily="34" charset="-128"/>
                <a:cs typeface="Arial" charset="0"/>
              </a:defRPr>
            </a:lvl2pPr>
            <a:lvl3pPr marL="1143000" indent="-228600">
              <a:lnSpc>
                <a:spcPct val="110000"/>
              </a:lnSpc>
              <a:spcBef>
                <a:spcPct val="20000"/>
              </a:spcBef>
              <a:buClr>
                <a:srgbClr val="004990"/>
              </a:buClr>
              <a:buFont typeface="Arial" charset="0"/>
              <a:buChar char="•"/>
              <a:defRPr sz="1600">
                <a:solidFill>
                  <a:srgbClr val="404040"/>
                </a:solidFill>
                <a:latin typeface="Arial" charset="0"/>
                <a:ea typeface="Arial" charset="0"/>
                <a:cs typeface="Arial" charset="0"/>
              </a:defRPr>
            </a:lvl3pPr>
            <a:lvl4pPr marL="1600200" indent="-228600">
              <a:lnSpc>
                <a:spcPct val="110000"/>
              </a:lnSpc>
              <a:spcBef>
                <a:spcPct val="20000"/>
              </a:spcBef>
              <a:buClr>
                <a:srgbClr val="004990"/>
              </a:buClr>
              <a:buFont typeface="Arial" charset="0"/>
              <a:buChar char="–"/>
              <a:defRPr sz="1600">
                <a:solidFill>
                  <a:srgbClr val="404040"/>
                </a:solidFill>
                <a:latin typeface="Arial" charset="0"/>
                <a:ea typeface="Arial" charset="0"/>
                <a:cs typeface="Arial" charset="0"/>
              </a:defRPr>
            </a:lvl4pPr>
            <a:lvl5pPr marL="2057400" indent="-228600">
              <a:lnSpc>
                <a:spcPct val="110000"/>
              </a:lnSpc>
              <a:spcBef>
                <a:spcPct val="20000"/>
              </a:spcBef>
              <a:buClr>
                <a:srgbClr val="004990"/>
              </a:buClr>
              <a:buFont typeface="Arial" charset="0"/>
              <a:buChar char="»"/>
              <a:defRPr sz="1600">
                <a:solidFill>
                  <a:srgbClr val="404040"/>
                </a:solidFill>
                <a:latin typeface="Arial" charset="0"/>
                <a:ea typeface="Arial" charset="0"/>
                <a:cs typeface="Arial" charset="0"/>
              </a:defRPr>
            </a:lvl5pPr>
            <a:lvl6pPr marL="2514600" indent="-228600" defTabSz="457200" eaLnBrk="0" fontAlgn="base" hangingPunct="0">
              <a:lnSpc>
                <a:spcPct val="110000"/>
              </a:lnSpc>
              <a:spcBef>
                <a:spcPct val="20000"/>
              </a:spcBef>
              <a:spcAft>
                <a:spcPct val="0"/>
              </a:spcAft>
              <a:buClr>
                <a:srgbClr val="004990"/>
              </a:buClr>
              <a:buFont typeface="Arial" charset="0"/>
              <a:buChar char="»"/>
              <a:defRPr sz="1600">
                <a:solidFill>
                  <a:srgbClr val="404040"/>
                </a:solidFill>
                <a:latin typeface="Arial" charset="0"/>
                <a:ea typeface="Arial" charset="0"/>
                <a:cs typeface="Arial" charset="0"/>
              </a:defRPr>
            </a:lvl6pPr>
            <a:lvl7pPr marL="2971800" indent="-228600" defTabSz="457200" eaLnBrk="0" fontAlgn="base" hangingPunct="0">
              <a:lnSpc>
                <a:spcPct val="110000"/>
              </a:lnSpc>
              <a:spcBef>
                <a:spcPct val="20000"/>
              </a:spcBef>
              <a:spcAft>
                <a:spcPct val="0"/>
              </a:spcAft>
              <a:buClr>
                <a:srgbClr val="004990"/>
              </a:buClr>
              <a:buFont typeface="Arial" charset="0"/>
              <a:buChar char="»"/>
              <a:defRPr sz="1600">
                <a:solidFill>
                  <a:srgbClr val="404040"/>
                </a:solidFill>
                <a:latin typeface="Arial" charset="0"/>
                <a:ea typeface="Arial" charset="0"/>
                <a:cs typeface="Arial" charset="0"/>
              </a:defRPr>
            </a:lvl7pPr>
            <a:lvl8pPr marL="3429000" indent="-228600" defTabSz="457200" eaLnBrk="0" fontAlgn="base" hangingPunct="0">
              <a:lnSpc>
                <a:spcPct val="110000"/>
              </a:lnSpc>
              <a:spcBef>
                <a:spcPct val="20000"/>
              </a:spcBef>
              <a:spcAft>
                <a:spcPct val="0"/>
              </a:spcAft>
              <a:buClr>
                <a:srgbClr val="004990"/>
              </a:buClr>
              <a:buFont typeface="Arial" charset="0"/>
              <a:buChar char="»"/>
              <a:defRPr sz="1600">
                <a:solidFill>
                  <a:srgbClr val="404040"/>
                </a:solidFill>
                <a:latin typeface="Arial" charset="0"/>
                <a:ea typeface="Arial" charset="0"/>
                <a:cs typeface="Arial" charset="0"/>
              </a:defRPr>
            </a:lvl8pPr>
            <a:lvl9pPr marL="3886200" indent="-228600" defTabSz="457200" eaLnBrk="0" fontAlgn="base" hangingPunct="0">
              <a:lnSpc>
                <a:spcPct val="110000"/>
              </a:lnSpc>
              <a:spcBef>
                <a:spcPct val="20000"/>
              </a:spcBef>
              <a:spcAft>
                <a:spcPct val="0"/>
              </a:spcAft>
              <a:buClr>
                <a:srgbClr val="004990"/>
              </a:buClr>
              <a:buFont typeface="Arial" charset="0"/>
              <a:buChar char="»"/>
              <a:defRPr sz="1600">
                <a:solidFill>
                  <a:srgbClr val="404040"/>
                </a:solidFill>
                <a:latin typeface="Arial" charset="0"/>
                <a:ea typeface="Arial" charset="0"/>
                <a:cs typeface="Arial" charset="0"/>
              </a:defRPr>
            </a:lvl9pPr>
          </a:lstStyle>
          <a:p>
            <a:pPr algn="ctr">
              <a:lnSpc>
                <a:spcPct val="100000"/>
              </a:lnSpc>
              <a:spcBef>
                <a:spcPct val="0"/>
              </a:spcBef>
              <a:spcAft>
                <a:spcPts val="2000"/>
              </a:spcAft>
              <a:buClrTx/>
              <a:buFontTx/>
              <a:buNone/>
            </a:pPr>
            <a:r>
              <a:rPr lang="en-US" altLang="en-US" sz="1300">
                <a:solidFill>
                  <a:srgbClr val="246AA2"/>
                </a:solidFill>
                <a:cs typeface="Arial" charset="0"/>
              </a:rPr>
              <a:t>Governance             </a:t>
            </a:r>
            <a:r>
              <a:rPr lang="en-US" altLang="en-US" sz="1100" i="1">
                <a:solidFill>
                  <a:srgbClr val="363534"/>
                </a:solidFill>
                <a:cs typeface="Arial" charset="0"/>
              </a:rPr>
              <a:t>ONC,                         Federal Health Architecture </a:t>
            </a:r>
            <a:endParaRPr lang="en-US" altLang="en-US" sz="1100" i="1">
              <a:solidFill>
                <a:srgbClr val="1D427C"/>
              </a:solidFill>
              <a:cs typeface="Arial" charset="0"/>
            </a:endParaRPr>
          </a:p>
        </p:txBody>
      </p:sp>
      <p:sp>
        <p:nvSpPr>
          <p:cNvPr id="24" name="Rounded Rectangle 23"/>
          <p:cNvSpPr>
            <a:spLocks noChangeArrowheads="1"/>
          </p:cNvSpPr>
          <p:nvPr/>
        </p:nvSpPr>
        <p:spPr bwMode="auto">
          <a:xfrm>
            <a:off x="1351891" y="1255713"/>
            <a:ext cx="2207942" cy="1501396"/>
          </a:xfrm>
          <a:prstGeom prst="roundRect">
            <a:avLst>
              <a:gd name="adj" fmla="val 4861"/>
            </a:avLst>
          </a:prstGeom>
          <a:gradFill rotWithShape="1">
            <a:gsLst>
              <a:gs pos="0">
                <a:srgbClr val="FFFFFF"/>
              </a:gs>
              <a:gs pos="89000">
                <a:srgbClr val="FFFFFF">
                  <a:alpha val="23000"/>
                </a:srgbClr>
              </a:gs>
              <a:gs pos="100000">
                <a:srgbClr val="FFFFFF">
                  <a:alpha val="0"/>
                </a:srgbClr>
              </a:gs>
            </a:gsLst>
            <a:lin ang="5400000"/>
          </a:gradFill>
          <a:ln w="9525">
            <a:noFill/>
            <a:round/>
            <a:headEnd/>
            <a:tailEnd/>
          </a:ln>
          <a:effectLst>
            <a:outerShdw dist="23000" dir="5400000" rotWithShape="0">
              <a:srgbClr val="808080">
                <a:alpha val="34998"/>
              </a:srgbClr>
            </a:outerShdw>
          </a:effectLst>
        </p:spPr>
        <p:txBody>
          <a:bodyPr lIns="0" tIns="91440" rIns="0"/>
          <a:lstStyle/>
          <a:p>
            <a:pPr algn="ctr">
              <a:defRPr/>
            </a:pPr>
            <a:r>
              <a:rPr lang="en-US" sz="1500" b="1" dirty="0">
                <a:solidFill>
                  <a:srgbClr val="800000"/>
                </a:solidFill>
                <a:cs typeface="Arial"/>
              </a:rPr>
              <a:t>Management, Support &amp; Development</a:t>
            </a:r>
          </a:p>
        </p:txBody>
      </p:sp>
      <p:sp>
        <p:nvSpPr>
          <p:cNvPr id="17435" name="Rectangle 30"/>
          <p:cNvSpPr>
            <a:spLocks noChangeArrowheads="1"/>
          </p:cNvSpPr>
          <p:nvPr/>
        </p:nvSpPr>
        <p:spPr bwMode="auto">
          <a:xfrm>
            <a:off x="1416050" y="1875632"/>
            <a:ext cx="21082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Clr>
                <a:srgbClr val="004990"/>
              </a:buClr>
              <a:buFont typeface="Arial" charset="0"/>
              <a:buChar char="•"/>
              <a:defRPr sz="2400">
                <a:solidFill>
                  <a:srgbClr val="AE2A21"/>
                </a:solidFill>
                <a:latin typeface="Arial" charset="0"/>
                <a:ea typeface="MS PGothic" pitchFamily="34" charset="-128"/>
                <a:cs typeface="MS PGothic" pitchFamily="34" charset="-128"/>
              </a:defRPr>
            </a:lvl1pPr>
            <a:lvl2pPr marL="742950" indent="-285750">
              <a:lnSpc>
                <a:spcPct val="110000"/>
              </a:lnSpc>
              <a:spcBef>
                <a:spcPct val="20000"/>
              </a:spcBef>
              <a:buClr>
                <a:srgbClr val="004990"/>
              </a:buClr>
              <a:buFont typeface="Arial" charset="0"/>
              <a:buChar char="–"/>
              <a:defRPr sz="1900">
                <a:solidFill>
                  <a:srgbClr val="404040"/>
                </a:solidFill>
                <a:latin typeface="Arial" charset="0"/>
                <a:ea typeface="MS PGothic" pitchFamily="34" charset="-128"/>
                <a:cs typeface="Arial" charset="0"/>
              </a:defRPr>
            </a:lvl2pPr>
            <a:lvl3pPr marL="1143000" indent="-228600">
              <a:lnSpc>
                <a:spcPct val="110000"/>
              </a:lnSpc>
              <a:spcBef>
                <a:spcPct val="20000"/>
              </a:spcBef>
              <a:buClr>
                <a:srgbClr val="004990"/>
              </a:buClr>
              <a:buFont typeface="Arial" charset="0"/>
              <a:buChar char="•"/>
              <a:defRPr sz="1600">
                <a:solidFill>
                  <a:srgbClr val="404040"/>
                </a:solidFill>
                <a:latin typeface="Arial" charset="0"/>
                <a:ea typeface="Arial" charset="0"/>
                <a:cs typeface="Arial" charset="0"/>
              </a:defRPr>
            </a:lvl3pPr>
            <a:lvl4pPr marL="1600200" indent="-228600">
              <a:lnSpc>
                <a:spcPct val="110000"/>
              </a:lnSpc>
              <a:spcBef>
                <a:spcPct val="20000"/>
              </a:spcBef>
              <a:buClr>
                <a:srgbClr val="004990"/>
              </a:buClr>
              <a:buFont typeface="Arial" charset="0"/>
              <a:buChar char="–"/>
              <a:defRPr sz="1600">
                <a:solidFill>
                  <a:srgbClr val="404040"/>
                </a:solidFill>
                <a:latin typeface="Arial" charset="0"/>
                <a:ea typeface="Arial" charset="0"/>
                <a:cs typeface="Arial" charset="0"/>
              </a:defRPr>
            </a:lvl4pPr>
            <a:lvl5pPr marL="2057400" indent="-228600">
              <a:lnSpc>
                <a:spcPct val="110000"/>
              </a:lnSpc>
              <a:spcBef>
                <a:spcPct val="20000"/>
              </a:spcBef>
              <a:buClr>
                <a:srgbClr val="004990"/>
              </a:buClr>
              <a:buFont typeface="Arial" charset="0"/>
              <a:buChar char="»"/>
              <a:defRPr sz="1600">
                <a:solidFill>
                  <a:srgbClr val="404040"/>
                </a:solidFill>
                <a:latin typeface="Arial" charset="0"/>
                <a:ea typeface="Arial" charset="0"/>
                <a:cs typeface="Arial" charset="0"/>
              </a:defRPr>
            </a:lvl5pPr>
            <a:lvl6pPr marL="2514600" indent="-228600" defTabSz="457200" eaLnBrk="0" fontAlgn="base" hangingPunct="0">
              <a:lnSpc>
                <a:spcPct val="110000"/>
              </a:lnSpc>
              <a:spcBef>
                <a:spcPct val="20000"/>
              </a:spcBef>
              <a:spcAft>
                <a:spcPct val="0"/>
              </a:spcAft>
              <a:buClr>
                <a:srgbClr val="004990"/>
              </a:buClr>
              <a:buFont typeface="Arial" charset="0"/>
              <a:buChar char="»"/>
              <a:defRPr sz="1600">
                <a:solidFill>
                  <a:srgbClr val="404040"/>
                </a:solidFill>
                <a:latin typeface="Arial" charset="0"/>
                <a:ea typeface="Arial" charset="0"/>
                <a:cs typeface="Arial" charset="0"/>
              </a:defRPr>
            </a:lvl6pPr>
            <a:lvl7pPr marL="2971800" indent="-228600" defTabSz="457200" eaLnBrk="0" fontAlgn="base" hangingPunct="0">
              <a:lnSpc>
                <a:spcPct val="110000"/>
              </a:lnSpc>
              <a:spcBef>
                <a:spcPct val="20000"/>
              </a:spcBef>
              <a:spcAft>
                <a:spcPct val="0"/>
              </a:spcAft>
              <a:buClr>
                <a:srgbClr val="004990"/>
              </a:buClr>
              <a:buFont typeface="Arial" charset="0"/>
              <a:buChar char="»"/>
              <a:defRPr sz="1600">
                <a:solidFill>
                  <a:srgbClr val="404040"/>
                </a:solidFill>
                <a:latin typeface="Arial" charset="0"/>
                <a:ea typeface="Arial" charset="0"/>
                <a:cs typeface="Arial" charset="0"/>
              </a:defRPr>
            </a:lvl7pPr>
            <a:lvl8pPr marL="3429000" indent="-228600" defTabSz="457200" eaLnBrk="0" fontAlgn="base" hangingPunct="0">
              <a:lnSpc>
                <a:spcPct val="110000"/>
              </a:lnSpc>
              <a:spcBef>
                <a:spcPct val="20000"/>
              </a:spcBef>
              <a:spcAft>
                <a:spcPct val="0"/>
              </a:spcAft>
              <a:buClr>
                <a:srgbClr val="004990"/>
              </a:buClr>
              <a:buFont typeface="Arial" charset="0"/>
              <a:buChar char="»"/>
              <a:defRPr sz="1600">
                <a:solidFill>
                  <a:srgbClr val="404040"/>
                </a:solidFill>
                <a:latin typeface="Arial" charset="0"/>
                <a:ea typeface="Arial" charset="0"/>
                <a:cs typeface="Arial" charset="0"/>
              </a:defRPr>
            </a:lvl8pPr>
            <a:lvl9pPr marL="3886200" indent="-228600" defTabSz="457200" eaLnBrk="0" fontAlgn="base" hangingPunct="0">
              <a:lnSpc>
                <a:spcPct val="110000"/>
              </a:lnSpc>
              <a:spcBef>
                <a:spcPct val="20000"/>
              </a:spcBef>
              <a:spcAft>
                <a:spcPct val="0"/>
              </a:spcAft>
              <a:buClr>
                <a:srgbClr val="004990"/>
              </a:buClr>
              <a:buFont typeface="Arial" charset="0"/>
              <a:buChar char="»"/>
              <a:defRPr sz="1600">
                <a:solidFill>
                  <a:srgbClr val="404040"/>
                </a:solidFill>
                <a:latin typeface="Arial" charset="0"/>
                <a:ea typeface="Arial" charset="0"/>
                <a:cs typeface="Arial" charset="0"/>
              </a:defRPr>
            </a:lvl9pPr>
          </a:lstStyle>
          <a:p>
            <a:pPr algn="ctr">
              <a:lnSpc>
                <a:spcPct val="100000"/>
              </a:lnSpc>
              <a:spcBef>
                <a:spcPct val="0"/>
              </a:spcBef>
              <a:spcAft>
                <a:spcPts val="2000"/>
              </a:spcAft>
              <a:buClrTx/>
              <a:buFontTx/>
              <a:buNone/>
            </a:pPr>
            <a:r>
              <a:rPr lang="en-US" altLang="en-US" sz="1300" dirty="0">
                <a:solidFill>
                  <a:srgbClr val="246AA2"/>
                </a:solidFill>
                <a:cs typeface="Arial" charset="0"/>
              </a:rPr>
              <a:t>Coordination, Dev., Support, Communications        </a:t>
            </a:r>
            <a:r>
              <a:rPr lang="en-US" altLang="en-US" sz="1100" i="1" dirty="0">
                <a:solidFill>
                  <a:srgbClr val="363534"/>
                </a:solidFill>
                <a:cs typeface="Arial" charset="0"/>
              </a:rPr>
              <a:t>Federal Health Architecture  </a:t>
            </a:r>
            <a:r>
              <a:rPr lang="en-US" altLang="en-US" sz="1100" i="1" dirty="0">
                <a:solidFill>
                  <a:srgbClr val="1D427C"/>
                </a:solidFill>
                <a:cs typeface="Arial" charset="0"/>
              </a:rPr>
              <a:t> </a:t>
            </a:r>
            <a:r>
              <a:rPr lang="en-US" altLang="en-US" sz="1100" i="1" dirty="0">
                <a:solidFill>
                  <a:srgbClr val="000000"/>
                </a:solidFill>
                <a:cs typeface="Arial" charset="0"/>
              </a:rPr>
              <a:t>Product Team</a:t>
            </a:r>
          </a:p>
        </p:txBody>
      </p:sp>
      <p:cxnSp>
        <p:nvCxnSpPr>
          <p:cNvPr id="26" name="Elbow Connector 25"/>
          <p:cNvCxnSpPr>
            <a:stCxn id="11" idx="0"/>
          </p:cNvCxnSpPr>
          <p:nvPr/>
        </p:nvCxnSpPr>
        <p:spPr>
          <a:xfrm rot="16200000" flipV="1">
            <a:off x="3591718" y="1969408"/>
            <a:ext cx="968375" cy="963612"/>
          </a:xfrm>
          <a:prstGeom prst="bentConnector2">
            <a:avLst/>
          </a:prstGeom>
          <a:ln w="6350" cap="flat" cmpd="sng" algn="ctr">
            <a:solidFill>
              <a:srgbClr val="C00000"/>
            </a:solidFill>
            <a:prstDash val="solid"/>
            <a:round/>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9" name="Elbow Connector 28"/>
          <p:cNvCxnSpPr/>
          <p:nvPr/>
        </p:nvCxnSpPr>
        <p:spPr>
          <a:xfrm rot="10800000" flipV="1">
            <a:off x="4532313" y="1967026"/>
            <a:ext cx="998537" cy="0"/>
          </a:xfrm>
          <a:prstGeom prst="bentConnector3">
            <a:avLst>
              <a:gd name="adj1" fmla="val 50000"/>
            </a:avLst>
          </a:prstGeom>
          <a:ln w="6350" cap="flat" cmpd="sng" algn="ctr">
            <a:solidFill>
              <a:srgbClr val="C00000"/>
            </a:solidFill>
            <a:prstDash val="solid"/>
            <a:round/>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Elbow Connector 33"/>
          <p:cNvCxnSpPr>
            <a:stCxn id="11" idx="1"/>
          </p:cNvCxnSpPr>
          <p:nvPr/>
        </p:nvCxnSpPr>
        <p:spPr>
          <a:xfrm rot="10800000" flipV="1">
            <a:off x="2470150" y="3262426"/>
            <a:ext cx="1001712" cy="554038"/>
          </a:xfrm>
          <a:prstGeom prst="bentConnector3">
            <a:avLst>
              <a:gd name="adj1" fmla="val 50000"/>
            </a:avLst>
          </a:prstGeom>
          <a:ln w="6350" cap="flat" cmpd="sng" algn="ctr">
            <a:solidFill>
              <a:srgbClr val="C00000"/>
            </a:solidFill>
            <a:prstDash val="solid"/>
            <a:round/>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7" name="Elbow Connector 36"/>
          <p:cNvCxnSpPr>
            <a:endCxn id="11" idx="3"/>
          </p:cNvCxnSpPr>
          <p:nvPr/>
        </p:nvCxnSpPr>
        <p:spPr>
          <a:xfrm rot="10800000">
            <a:off x="5645150" y="3262426"/>
            <a:ext cx="1101725" cy="931863"/>
          </a:xfrm>
          <a:prstGeom prst="bentConnector3">
            <a:avLst>
              <a:gd name="adj1" fmla="val 50000"/>
            </a:avLst>
          </a:prstGeom>
          <a:ln w="6350" cap="flat" cmpd="sng" algn="ctr">
            <a:solidFill>
              <a:srgbClr val="C00000"/>
            </a:solidFill>
            <a:prstDash val="solid"/>
            <a:round/>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6" name="Elbow Connector 45"/>
          <p:cNvCxnSpPr/>
          <p:nvPr/>
        </p:nvCxnSpPr>
        <p:spPr>
          <a:xfrm rot="16200000" flipH="1">
            <a:off x="4163326" y="3920622"/>
            <a:ext cx="830049" cy="2382"/>
          </a:xfrm>
          <a:prstGeom prst="bentConnector3">
            <a:avLst>
              <a:gd name="adj1" fmla="val 50000"/>
            </a:avLst>
          </a:prstGeom>
          <a:ln w="6350" cap="flat" cmpd="sng" algn="ctr">
            <a:solidFill>
              <a:srgbClr val="C00000"/>
            </a:solidFill>
            <a:prstDash val="solid"/>
            <a:round/>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63550" y="154894"/>
            <a:ext cx="6396715" cy="770391"/>
          </a:xfrm>
        </p:spPr>
        <p:txBody>
          <a:bodyPr>
            <a:normAutofit fontScale="90000"/>
          </a:bodyPr>
          <a:lstStyle/>
          <a:p>
            <a:r>
              <a:rPr lang="en-US" dirty="0"/>
              <a:t>FHA Collaborative Mindset drives CONNECT</a:t>
            </a:r>
          </a:p>
        </p:txBody>
      </p:sp>
      <p:sp>
        <p:nvSpPr>
          <p:cNvPr id="25" name="Slide Number Placeholder 3"/>
          <p:cNvSpPr>
            <a:spLocks noGrp="1"/>
          </p:cNvSpPr>
          <p:nvPr>
            <p:ph type="sldNum" sz="quarter" idx="12"/>
          </p:nvPr>
        </p:nvSpPr>
        <p:spPr>
          <a:xfrm>
            <a:off x="8386116" y="18678"/>
            <a:ext cx="360266" cy="365125"/>
          </a:xfrm>
        </p:spPr>
        <p:txBody>
          <a:bodyPr/>
          <a:lstStyle/>
          <a:p>
            <a:fld id="{F8059506-D6B1-B842-AAB5-13291BE98BD7}" type="slidenum">
              <a:rPr lang="en-US" smtClean="0">
                <a:solidFill>
                  <a:prstClr val="white"/>
                </a:solidFill>
              </a:rPr>
              <a:pPr/>
              <a:t>43</a:t>
            </a:fld>
            <a:endParaRPr lang="en-US" dirty="0">
              <a:solidFill>
                <a:prstClr val="white"/>
              </a:solidFill>
            </a:endParaRPr>
          </a:p>
        </p:txBody>
      </p:sp>
    </p:spTree>
    <p:extLst>
      <p:ext uri="{BB962C8B-B14F-4D97-AF65-F5344CB8AC3E}">
        <p14:creationId xmlns:p14="http://schemas.microsoft.com/office/powerpoint/2010/main" val="21597582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217715" y="1306286"/>
            <a:ext cx="8752114" cy="4735828"/>
          </a:xfrm>
        </p:spPr>
        <p:txBody>
          <a:bodyPr/>
          <a:lstStyle>
            <a:lvl1pPr marL="342900" indent="-342900" algn="l" rtl="0" eaLnBrk="0" fontAlgn="base" hangingPunct="0">
              <a:spcBef>
                <a:spcPct val="20000"/>
              </a:spcBef>
              <a:spcAft>
                <a:spcPct val="0"/>
              </a:spcAft>
              <a:buClr>
                <a:srgbClr val="C10A25"/>
              </a:buClr>
              <a:buChar char="•"/>
              <a:defRPr lang="en-US" sz="2800" dirty="0" smtClean="0">
                <a:solidFill>
                  <a:schemeClr val="accent1"/>
                </a:solidFill>
                <a:latin typeface="Calibri" panose="020F0502020204030204" pitchFamily="34" charset="0"/>
                <a:ea typeface="MS PGothic" pitchFamily="34" charset="-128"/>
                <a:cs typeface="Calibri"/>
              </a:defRPr>
            </a:lvl1pPr>
            <a:lvl2pPr marL="742950" indent="-285750" algn="l" rtl="0" eaLnBrk="0" fontAlgn="base" hangingPunct="0">
              <a:spcBef>
                <a:spcPct val="20000"/>
              </a:spcBef>
              <a:spcAft>
                <a:spcPct val="0"/>
              </a:spcAft>
              <a:buClr>
                <a:schemeClr val="accent1"/>
              </a:buClr>
              <a:buChar char="–"/>
              <a:defRPr lang="en-US" sz="2800" dirty="0" smtClean="0">
                <a:solidFill>
                  <a:schemeClr val="accent1"/>
                </a:solidFill>
                <a:latin typeface="Calibri" panose="020F0502020204030204" pitchFamily="34" charset="0"/>
                <a:ea typeface="MS PGothic" pitchFamily="34" charset="-128"/>
                <a:cs typeface="Calibri"/>
              </a:defRPr>
            </a:lvl2pPr>
            <a:lvl3pPr marL="1143000" indent="-228600" algn="l" rtl="0" eaLnBrk="0" fontAlgn="base" hangingPunct="0">
              <a:spcBef>
                <a:spcPct val="20000"/>
              </a:spcBef>
              <a:spcAft>
                <a:spcPct val="0"/>
              </a:spcAft>
              <a:buClr>
                <a:schemeClr val="bg2"/>
              </a:buClr>
              <a:buChar char="•"/>
              <a:defRPr lang="en-US" sz="2400" dirty="0" smtClean="0">
                <a:solidFill>
                  <a:schemeClr val="accent1"/>
                </a:solidFill>
                <a:latin typeface="Calibri" panose="020F0502020204030204" pitchFamily="34" charset="0"/>
                <a:ea typeface="MS PGothic" pitchFamily="34" charset="-128"/>
                <a:cs typeface="Calibri"/>
              </a:defRPr>
            </a:lvl3pPr>
            <a:lvl4pPr marL="1600200" indent="-228600" algn="l" rtl="0" eaLnBrk="0" fontAlgn="base" hangingPunct="0">
              <a:spcBef>
                <a:spcPct val="20000"/>
              </a:spcBef>
              <a:spcAft>
                <a:spcPct val="0"/>
              </a:spcAft>
              <a:buClr>
                <a:schemeClr val="bg2"/>
              </a:buClr>
              <a:buChar char="–"/>
              <a:defRPr lang="en-US" sz="2000" dirty="0" smtClean="0">
                <a:solidFill>
                  <a:srgbClr val="013F80"/>
                </a:solidFill>
                <a:latin typeface="Calibri" panose="020F0502020204030204" pitchFamily="34" charset="0"/>
                <a:ea typeface="MS PGothic" pitchFamily="34" charset="-128"/>
                <a:cs typeface="Calibri"/>
              </a:defRPr>
            </a:lvl4pPr>
            <a:lvl5pPr marL="2057400" indent="-228600" algn="l" rtl="0" eaLnBrk="0" fontAlgn="base" hangingPunct="0">
              <a:spcBef>
                <a:spcPct val="20000"/>
              </a:spcBef>
              <a:spcAft>
                <a:spcPct val="0"/>
              </a:spcAft>
              <a:buClr>
                <a:schemeClr val="bg2"/>
              </a:buClr>
              <a:buChar char="»"/>
              <a:defRPr lang="en-US" sz="2000" dirty="0">
                <a:solidFill>
                  <a:srgbClr val="013F80"/>
                </a:solidFill>
                <a:latin typeface="Calibri" panose="020F0502020204030204" pitchFamily="34" charset="0"/>
                <a:ea typeface="MS PGothic" pitchFamily="34" charset="-128"/>
                <a:cs typeface="Calibri"/>
              </a:defRPr>
            </a:lvl5pPr>
            <a:lvl6pPr marL="2514600" indent="-228600" algn="l" rtl="0" fontAlgn="base">
              <a:spcBef>
                <a:spcPct val="20000"/>
              </a:spcBef>
              <a:spcAft>
                <a:spcPct val="0"/>
              </a:spcAft>
              <a:buChar char="»"/>
              <a:defRPr sz="2000">
                <a:solidFill>
                  <a:srgbClr val="3C3E3D"/>
                </a:solidFill>
                <a:latin typeface="+mn-lt"/>
                <a:ea typeface="+mn-ea"/>
              </a:defRPr>
            </a:lvl6pPr>
            <a:lvl7pPr marL="2971800" indent="-228600" algn="l" rtl="0" fontAlgn="base">
              <a:spcBef>
                <a:spcPct val="20000"/>
              </a:spcBef>
              <a:spcAft>
                <a:spcPct val="0"/>
              </a:spcAft>
              <a:buChar char="»"/>
              <a:defRPr sz="2000">
                <a:solidFill>
                  <a:srgbClr val="3C3E3D"/>
                </a:solidFill>
                <a:latin typeface="+mn-lt"/>
                <a:ea typeface="+mn-ea"/>
              </a:defRPr>
            </a:lvl7pPr>
            <a:lvl8pPr marL="3429000" indent="-228600" algn="l" rtl="0" fontAlgn="base">
              <a:spcBef>
                <a:spcPct val="20000"/>
              </a:spcBef>
              <a:spcAft>
                <a:spcPct val="0"/>
              </a:spcAft>
              <a:buChar char="»"/>
              <a:defRPr sz="2000">
                <a:solidFill>
                  <a:srgbClr val="3C3E3D"/>
                </a:solidFill>
                <a:latin typeface="+mn-lt"/>
                <a:ea typeface="+mn-ea"/>
              </a:defRPr>
            </a:lvl8pPr>
            <a:lvl9pPr marL="3886200" indent="-228600" algn="l" rtl="0" fontAlgn="base">
              <a:spcBef>
                <a:spcPct val="20000"/>
              </a:spcBef>
              <a:spcAft>
                <a:spcPct val="0"/>
              </a:spcAft>
              <a:buChar char="»"/>
              <a:defRPr sz="2000">
                <a:solidFill>
                  <a:srgbClr val="3C3E3D"/>
                </a:solidFill>
                <a:latin typeface="+mn-lt"/>
                <a:ea typeface="+mn-ea"/>
              </a:defRPr>
            </a:lvl9pPr>
          </a:lstStyle>
          <a:p>
            <a:endParaRPr lang="en-US" dirty="0" smtClean="0"/>
          </a:p>
          <a:p>
            <a:endParaRPr lang="en-US" dirty="0" smtClean="0"/>
          </a:p>
          <a:p>
            <a:endParaRPr lang="en-US" dirty="0" smtClean="0"/>
          </a:p>
          <a:p>
            <a:endParaRPr lang="en-US" sz="2400" dirty="0" smtClean="0">
              <a:solidFill>
                <a:srgbClr val="000000"/>
              </a:solidFill>
              <a:latin typeface="+mn-lt"/>
              <a:ea typeface="+mn-ea"/>
              <a:cs typeface="+mn-cs"/>
            </a:endParaRPr>
          </a:p>
          <a:p>
            <a:endParaRPr lang="en-US" dirty="0" smtClean="0">
              <a:solidFill>
                <a:srgbClr val="000000"/>
              </a:solidFill>
            </a:endParaRPr>
          </a:p>
          <a:p>
            <a:endParaRPr lang="en-US" dirty="0" smtClean="0"/>
          </a:p>
          <a:p>
            <a:pPr lvl="2"/>
            <a:endParaRPr lang="en-US" dirty="0" smtClean="0"/>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F8059506-D6B1-B842-AAB5-13291BE98BD7}" type="slidenum">
              <a:rPr lang="en-US" smtClean="0">
                <a:solidFill>
                  <a:prstClr val="white"/>
                </a:solidFill>
              </a:rPr>
              <a:pPr/>
              <a:t>44</a:t>
            </a:fld>
            <a:endParaRPr lang="en-US" dirty="0">
              <a:solidFill>
                <a:prstClr val="white"/>
              </a:solidFill>
            </a:endParaRPr>
          </a:p>
        </p:txBody>
      </p:sp>
      <p:sp>
        <p:nvSpPr>
          <p:cNvPr id="5" name="Title 4"/>
          <p:cNvSpPr>
            <a:spLocks noGrp="1"/>
          </p:cNvSpPr>
          <p:nvPr>
            <p:ph type="title"/>
          </p:nvPr>
        </p:nvSpPr>
        <p:spPr/>
        <p:txBody>
          <a:bodyPr/>
          <a:lstStyle/>
          <a:p>
            <a:r>
              <a:rPr lang="en-US" dirty="0" smtClean="0"/>
              <a:t>CONNECT Users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72" y="1306286"/>
            <a:ext cx="7522029" cy="4739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18673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217715" y="1306286"/>
            <a:ext cx="8168401" cy="4735828"/>
          </a:xfrm>
        </p:spPr>
        <p:txBody>
          <a:bodyPr/>
          <a:lstStyle>
            <a:lvl1pPr marL="342900" indent="-342900" algn="l" rtl="0" eaLnBrk="0" fontAlgn="base" hangingPunct="0">
              <a:spcBef>
                <a:spcPct val="20000"/>
              </a:spcBef>
              <a:spcAft>
                <a:spcPct val="0"/>
              </a:spcAft>
              <a:buClr>
                <a:srgbClr val="C10A25"/>
              </a:buClr>
              <a:buChar char="•"/>
              <a:defRPr lang="en-US" sz="2800" dirty="0" smtClean="0">
                <a:solidFill>
                  <a:schemeClr val="accent1"/>
                </a:solidFill>
                <a:latin typeface="Calibri" panose="020F0502020204030204" pitchFamily="34" charset="0"/>
                <a:ea typeface="MS PGothic" pitchFamily="34" charset="-128"/>
                <a:cs typeface="Calibri"/>
              </a:defRPr>
            </a:lvl1pPr>
            <a:lvl2pPr marL="742950" indent="-285750" algn="l" rtl="0" eaLnBrk="0" fontAlgn="base" hangingPunct="0">
              <a:spcBef>
                <a:spcPct val="20000"/>
              </a:spcBef>
              <a:spcAft>
                <a:spcPct val="0"/>
              </a:spcAft>
              <a:buClr>
                <a:schemeClr val="accent1"/>
              </a:buClr>
              <a:buChar char="–"/>
              <a:defRPr lang="en-US" sz="2800" dirty="0" smtClean="0">
                <a:solidFill>
                  <a:schemeClr val="accent1"/>
                </a:solidFill>
                <a:latin typeface="Calibri" panose="020F0502020204030204" pitchFamily="34" charset="0"/>
                <a:ea typeface="MS PGothic" pitchFamily="34" charset="-128"/>
                <a:cs typeface="Calibri"/>
              </a:defRPr>
            </a:lvl2pPr>
            <a:lvl3pPr marL="1143000" indent="-228600" algn="l" rtl="0" eaLnBrk="0" fontAlgn="base" hangingPunct="0">
              <a:spcBef>
                <a:spcPct val="20000"/>
              </a:spcBef>
              <a:spcAft>
                <a:spcPct val="0"/>
              </a:spcAft>
              <a:buClr>
                <a:schemeClr val="bg2"/>
              </a:buClr>
              <a:buChar char="•"/>
              <a:defRPr lang="en-US" sz="2400" dirty="0" smtClean="0">
                <a:solidFill>
                  <a:schemeClr val="accent1"/>
                </a:solidFill>
                <a:latin typeface="Calibri" panose="020F0502020204030204" pitchFamily="34" charset="0"/>
                <a:ea typeface="MS PGothic" pitchFamily="34" charset="-128"/>
                <a:cs typeface="Calibri"/>
              </a:defRPr>
            </a:lvl3pPr>
            <a:lvl4pPr marL="1600200" indent="-228600" algn="l" rtl="0" eaLnBrk="0" fontAlgn="base" hangingPunct="0">
              <a:spcBef>
                <a:spcPct val="20000"/>
              </a:spcBef>
              <a:spcAft>
                <a:spcPct val="0"/>
              </a:spcAft>
              <a:buClr>
                <a:schemeClr val="bg2"/>
              </a:buClr>
              <a:buChar char="–"/>
              <a:defRPr lang="en-US" sz="2000" dirty="0" smtClean="0">
                <a:solidFill>
                  <a:srgbClr val="013F80"/>
                </a:solidFill>
                <a:latin typeface="Calibri" panose="020F0502020204030204" pitchFamily="34" charset="0"/>
                <a:ea typeface="MS PGothic" pitchFamily="34" charset="-128"/>
                <a:cs typeface="Calibri"/>
              </a:defRPr>
            </a:lvl4pPr>
            <a:lvl5pPr marL="2057400" indent="-228600" algn="l" rtl="0" eaLnBrk="0" fontAlgn="base" hangingPunct="0">
              <a:spcBef>
                <a:spcPct val="20000"/>
              </a:spcBef>
              <a:spcAft>
                <a:spcPct val="0"/>
              </a:spcAft>
              <a:buClr>
                <a:schemeClr val="bg2"/>
              </a:buClr>
              <a:buChar char="»"/>
              <a:defRPr lang="en-US" sz="2000" dirty="0">
                <a:solidFill>
                  <a:srgbClr val="013F80"/>
                </a:solidFill>
                <a:latin typeface="Calibri" panose="020F0502020204030204" pitchFamily="34" charset="0"/>
                <a:ea typeface="MS PGothic" pitchFamily="34" charset="-128"/>
                <a:cs typeface="Calibri"/>
              </a:defRPr>
            </a:lvl5pPr>
            <a:lvl6pPr marL="2514600" indent="-228600" algn="l" rtl="0" fontAlgn="base">
              <a:spcBef>
                <a:spcPct val="20000"/>
              </a:spcBef>
              <a:spcAft>
                <a:spcPct val="0"/>
              </a:spcAft>
              <a:buChar char="»"/>
              <a:defRPr sz="2000">
                <a:solidFill>
                  <a:srgbClr val="3C3E3D"/>
                </a:solidFill>
                <a:latin typeface="+mn-lt"/>
                <a:ea typeface="+mn-ea"/>
              </a:defRPr>
            </a:lvl6pPr>
            <a:lvl7pPr marL="2971800" indent="-228600" algn="l" rtl="0" fontAlgn="base">
              <a:spcBef>
                <a:spcPct val="20000"/>
              </a:spcBef>
              <a:spcAft>
                <a:spcPct val="0"/>
              </a:spcAft>
              <a:buChar char="»"/>
              <a:defRPr sz="2000">
                <a:solidFill>
                  <a:srgbClr val="3C3E3D"/>
                </a:solidFill>
                <a:latin typeface="+mn-lt"/>
                <a:ea typeface="+mn-ea"/>
              </a:defRPr>
            </a:lvl7pPr>
            <a:lvl8pPr marL="3429000" indent="-228600" algn="l" rtl="0" fontAlgn="base">
              <a:spcBef>
                <a:spcPct val="20000"/>
              </a:spcBef>
              <a:spcAft>
                <a:spcPct val="0"/>
              </a:spcAft>
              <a:buChar char="»"/>
              <a:defRPr sz="2000">
                <a:solidFill>
                  <a:srgbClr val="3C3E3D"/>
                </a:solidFill>
                <a:latin typeface="+mn-lt"/>
                <a:ea typeface="+mn-ea"/>
              </a:defRPr>
            </a:lvl8pPr>
            <a:lvl9pPr marL="3886200" indent="-228600" algn="l" rtl="0" fontAlgn="base">
              <a:spcBef>
                <a:spcPct val="20000"/>
              </a:spcBef>
              <a:spcAft>
                <a:spcPct val="0"/>
              </a:spcAft>
              <a:buChar char="»"/>
              <a:defRPr sz="2000">
                <a:solidFill>
                  <a:srgbClr val="3C3E3D"/>
                </a:solidFill>
                <a:latin typeface="+mn-lt"/>
                <a:ea typeface="+mn-ea"/>
              </a:defRPr>
            </a:lvl9pPr>
          </a:lstStyle>
          <a:p>
            <a:endParaRPr lang="en-US" dirty="0" smtClean="0"/>
          </a:p>
          <a:p>
            <a:endParaRPr lang="en-US" dirty="0" smtClean="0"/>
          </a:p>
          <a:p>
            <a:endParaRPr lang="en-US" dirty="0" smtClean="0"/>
          </a:p>
          <a:p>
            <a:endParaRPr lang="en-US" sz="2400" dirty="0" smtClean="0">
              <a:solidFill>
                <a:srgbClr val="000000"/>
              </a:solidFill>
              <a:latin typeface="+mn-lt"/>
              <a:ea typeface="+mn-ea"/>
              <a:cs typeface="+mn-cs"/>
            </a:endParaRPr>
          </a:p>
          <a:p>
            <a:endParaRPr lang="en-US" dirty="0" smtClean="0">
              <a:solidFill>
                <a:srgbClr val="000000"/>
              </a:solidFill>
            </a:endParaRPr>
          </a:p>
          <a:p>
            <a:endParaRPr lang="en-US" dirty="0" smtClean="0"/>
          </a:p>
          <a:p>
            <a:pPr lvl="2"/>
            <a:endParaRPr lang="en-US" dirty="0" smtClean="0"/>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F8059506-D6B1-B842-AAB5-13291BE98BD7}" type="slidenum">
              <a:rPr lang="en-US" smtClean="0">
                <a:solidFill>
                  <a:prstClr val="white"/>
                </a:solidFill>
              </a:rPr>
              <a:pPr/>
              <a:t>45</a:t>
            </a:fld>
            <a:endParaRPr lang="en-US" dirty="0">
              <a:solidFill>
                <a:prstClr val="white"/>
              </a:solidFill>
            </a:endParaRPr>
          </a:p>
        </p:txBody>
      </p:sp>
      <p:sp>
        <p:nvSpPr>
          <p:cNvPr id="5" name="Title 4"/>
          <p:cNvSpPr>
            <a:spLocks noGrp="1"/>
          </p:cNvSpPr>
          <p:nvPr>
            <p:ph type="title"/>
          </p:nvPr>
        </p:nvSpPr>
        <p:spPr/>
        <p:txBody>
          <a:bodyPr/>
          <a:lstStyle/>
          <a:p>
            <a:r>
              <a:rPr lang="en-US" dirty="0" smtClean="0"/>
              <a:t>CONNECT Benefits</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89" y="1248570"/>
            <a:ext cx="1895740" cy="164805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4399" y="1561302"/>
            <a:ext cx="1581371" cy="162900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4956" y="1306286"/>
            <a:ext cx="1629002" cy="154326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0361" y="1603486"/>
            <a:ext cx="1667108" cy="151468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189" y="3411210"/>
            <a:ext cx="1905266" cy="1428950"/>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77056" y="3824868"/>
            <a:ext cx="1629002" cy="142895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09732" y="3411210"/>
            <a:ext cx="1514687" cy="1428950"/>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96625" y="3824868"/>
            <a:ext cx="1390844" cy="1419423"/>
          </a:xfrm>
          <a:prstGeom prst="rect">
            <a:avLst/>
          </a:prstGeom>
        </p:spPr>
      </p:pic>
    </p:spTree>
    <p:extLst>
      <p:ext uri="{BB962C8B-B14F-4D97-AF65-F5344CB8AC3E}">
        <p14:creationId xmlns:p14="http://schemas.microsoft.com/office/powerpoint/2010/main" val="324488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19743" y="1208314"/>
            <a:ext cx="8567057" cy="4833800"/>
          </a:xfrm>
        </p:spPr>
        <p:txBody>
          <a:bodyPr/>
          <a:lstStyle>
            <a:lvl1pPr marL="342900" indent="-342900" algn="l" rtl="0" eaLnBrk="0" fontAlgn="base" hangingPunct="0">
              <a:spcBef>
                <a:spcPct val="20000"/>
              </a:spcBef>
              <a:spcAft>
                <a:spcPct val="0"/>
              </a:spcAft>
              <a:buClr>
                <a:srgbClr val="C10A25"/>
              </a:buClr>
              <a:buChar char="•"/>
              <a:defRPr lang="en-US" sz="2800" dirty="0" smtClean="0">
                <a:solidFill>
                  <a:schemeClr val="accent1"/>
                </a:solidFill>
                <a:latin typeface="Calibri" panose="020F0502020204030204" pitchFamily="34" charset="0"/>
                <a:ea typeface="MS PGothic" pitchFamily="34" charset="-128"/>
                <a:cs typeface="Calibri"/>
              </a:defRPr>
            </a:lvl1pPr>
            <a:lvl2pPr marL="742950" indent="-285750" algn="l" rtl="0" eaLnBrk="0" fontAlgn="base" hangingPunct="0">
              <a:spcBef>
                <a:spcPct val="20000"/>
              </a:spcBef>
              <a:spcAft>
                <a:spcPct val="0"/>
              </a:spcAft>
              <a:buClr>
                <a:schemeClr val="accent1"/>
              </a:buClr>
              <a:buChar char="–"/>
              <a:defRPr lang="en-US" sz="2800" dirty="0" smtClean="0">
                <a:solidFill>
                  <a:schemeClr val="accent1"/>
                </a:solidFill>
                <a:latin typeface="Calibri" panose="020F0502020204030204" pitchFamily="34" charset="0"/>
                <a:ea typeface="MS PGothic" pitchFamily="34" charset="-128"/>
                <a:cs typeface="Calibri"/>
              </a:defRPr>
            </a:lvl2pPr>
            <a:lvl3pPr marL="1143000" indent="-228600" algn="l" rtl="0" eaLnBrk="0" fontAlgn="base" hangingPunct="0">
              <a:spcBef>
                <a:spcPct val="20000"/>
              </a:spcBef>
              <a:spcAft>
                <a:spcPct val="0"/>
              </a:spcAft>
              <a:buClr>
                <a:schemeClr val="bg2"/>
              </a:buClr>
              <a:buChar char="•"/>
              <a:defRPr lang="en-US" sz="2400" dirty="0" smtClean="0">
                <a:solidFill>
                  <a:schemeClr val="accent1"/>
                </a:solidFill>
                <a:latin typeface="Calibri" panose="020F0502020204030204" pitchFamily="34" charset="0"/>
                <a:ea typeface="MS PGothic" pitchFamily="34" charset="-128"/>
                <a:cs typeface="Calibri"/>
              </a:defRPr>
            </a:lvl3pPr>
            <a:lvl4pPr marL="1600200" indent="-228600" algn="l" rtl="0" eaLnBrk="0" fontAlgn="base" hangingPunct="0">
              <a:spcBef>
                <a:spcPct val="20000"/>
              </a:spcBef>
              <a:spcAft>
                <a:spcPct val="0"/>
              </a:spcAft>
              <a:buClr>
                <a:schemeClr val="bg2"/>
              </a:buClr>
              <a:buChar char="–"/>
              <a:defRPr lang="en-US" sz="2000" dirty="0" smtClean="0">
                <a:solidFill>
                  <a:srgbClr val="013F80"/>
                </a:solidFill>
                <a:latin typeface="Calibri" panose="020F0502020204030204" pitchFamily="34" charset="0"/>
                <a:ea typeface="MS PGothic" pitchFamily="34" charset="-128"/>
                <a:cs typeface="Calibri"/>
              </a:defRPr>
            </a:lvl4pPr>
            <a:lvl5pPr marL="2057400" indent="-228600" algn="l" rtl="0" eaLnBrk="0" fontAlgn="base" hangingPunct="0">
              <a:spcBef>
                <a:spcPct val="20000"/>
              </a:spcBef>
              <a:spcAft>
                <a:spcPct val="0"/>
              </a:spcAft>
              <a:buClr>
                <a:schemeClr val="bg2"/>
              </a:buClr>
              <a:buChar char="»"/>
              <a:defRPr lang="en-US" sz="2000" dirty="0">
                <a:solidFill>
                  <a:srgbClr val="013F80"/>
                </a:solidFill>
                <a:latin typeface="Calibri" panose="020F0502020204030204" pitchFamily="34" charset="0"/>
                <a:ea typeface="MS PGothic" pitchFamily="34" charset="-128"/>
                <a:cs typeface="Calibri"/>
              </a:defRPr>
            </a:lvl5pPr>
            <a:lvl6pPr marL="2514600" indent="-228600" algn="l" rtl="0" fontAlgn="base">
              <a:spcBef>
                <a:spcPct val="20000"/>
              </a:spcBef>
              <a:spcAft>
                <a:spcPct val="0"/>
              </a:spcAft>
              <a:buChar char="»"/>
              <a:defRPr sz="2000">
                <a:solidFill>
                  <a:srgbClr val="3C3E3D"/>
                </a:solidFill>
                <a:latin typeface="+mn-lt"/>
                <a:ea typeface="+mn-ea"/>
              </a:defRPr>
            </a:lvl6pPr>
            <a:lvl7pPr marL="2971800" indent="-228600" algn="l" rtl="0" fontAlgn="base">
              <a:spcBef>
                <a:spcPct val="20000"/>
              </a:spcBef>
              <a:spcAft>
                <a:spcPct val="0"/>
              </a:spcAft>
              <a:buChar char="»"/>
              <a:defRPr sz="2000">
                <a:solidFill>
                  <a:srgbClr val="3C3E3D"/>
                </a:solidFill>
                <a:latin typeface="+mn-lt"/>
                <a:ea typeface="+mn-ea"/>
              </a:defRPr>
            </a:lvl7pPr>
            <a:lvl8pPr marL="3429000" indent="-228600" algn="l" rtl="0" fontAlgn="base">
              <a:spcBef>
                <a:spcPct val="20000"/>
              </a:spcBef>
              <a:spcAft>
                <a:spcPct val="0"/>
              </a:spcAft>
              <a:buChar char="»"/>
              <a:defRPr sz="2000">
                <a:solidFill>
                  <a:srgbClr val="3C3E3D"/>
                </a:solidFill>
                <a:latin typeface="+mn-lt"/>
                <a:ea typeface="+mn-ea"/>
              </a:defRPr>
            </a:lvl8pPr>
            <a:lvl9pPr marL="3886200" indent="-228600" algn="l" rtl="0" fontAlgn="base">
              <a:spcBef>
                <a:spcPct val="20000"/>
              </a:spcBef>
              <a:spcAft>
                <a:spcPct val="0"/>
              </a:spcAft>
              <a:buChar char="»"/>
              <a:defRPr sz="2000">
                <a:solidFill>
                  <a:srgbClr val="3C3E3D"/>
                </a:solidFill>
                <a:latin typeface="+mn-lt"/>
                <a:ea typeface="+mn-ea"/>
              </a:defRPr>
            </a:lvl9pPr>
          </a:lstStyle>
          <a:p>
            <a:r>
              <a:rPr lang="en-US" altLang="en-US" sz="2400" dirty="0">
                <a:solidFill>
                  <a:srgbClr val="000000"/>
                </a:solidFill>
                <a:latin typeface="+mn-lt"/>
                <a:ea typeface="+mn-ea"/>
                <a:cs typeface="+mn-cs"/>
              </a:rPr>
              <a:t>Supports Industry Specifications to implement workflows and use </a:t>
            </a:r>
            <a:r>
              <a:rPr lang="en-US" altLang="en-US" sz="2400" dirty="0" smtClean="0">
                <a:solidFill>
                  <a:srgbClr val="000000"/>
                </a:solidFill>
                <a:latin typeface="+mn-lt"/>
                <a:ea typeface="+mn-ea"/>
                <a:cs typeface="+mn-cs"/>
              </a:rPr>
              <a:t>cases: </a:t>
            </a:r>
            <a:endParaRPr lang="en-US" altLang="en-US" sz="2400" dirty="0">
              <a:solidFill>
                <a:srgbClr val="000000"/>
              </a:solidFill>
              <a:latin typeface="+mn-lt"/>
              <a:ea typeface="+mn-ea"/>
              <a:cs typeface="+mn-cs"/>
            </a:endParaRPr>
          </a:p>
          <a:p>
            <a:pPr lvl="1"/>
            <a:r>
              <a:rPr lang="fr-FR" altLang="en-US" sz="2400" dirty="0" smtClean="0">
                <a:solidFill>
                  <a:srgbClr val="000000"/>
                </a:solidFill>
                <a:latin typeface="+mn-lt"/>
                <a:ea typeface="+mn-ea"/>
                <a:cs typeface="+mn-cs"/>
              </a:rPr>
              <a:t>NwHIN  Patient </a:t>
            </a:r>
            <a:r>
              <a:rPr lang="fr-FR" altLang="en-US" sz="2400" dirty="0" err="1" smtClean="0">
                <a:solidFill>
                  <a:srgbClr val="000000"/>
                </a:solidFill>
                <a:latin typeface="+mn-lt"/>
                <a:ea typeface="+mn-ea"/>
                <a:cs typeface="+mn-cs"/>
              </a:rPr>
              <a:t>Discovery</a:t>
            </a:r>
            <a:r>
              <a:rPr lang="fr-FR" altLang="en-US" sz="2400" dirty="0" smtClean="0">
                <a:solidFill>
                  <a:srgbClr val="000000"/>
                </a:solidFill>
                <a:latin typeface="+mn-lt"/>
                <a:ea typeface="+mn-ea"/>
                <a:cs typeface="+mn-cs"/>
              </a:rPr>
              <a:t>  </a:t>
            </a:r>
          </a:p>
          <a:p>
            <a:pPr lvl="1"/>
            <a:r>
              <a:rPr lang="fr-FR" altLang="en-US" sz="2400" dirty="0" smtClean="0">
                <a:solidFill>
                  <a:srgbClr val="000000"/>
                </a:solidFill>
                <a:latin typeface="+mn-lt"/>
                <a:ea typeface="+mn-ea"/>
                <a:cs typeface="+mn-cs"/>
              </a:rPr>
              <a:t>NwHIN </a:t>
            </a:r>
            <a:r>
              <a:rPr lang="fr-FR" altLang="en-US" sz="2400" dirty="0" err="1" smtClean="0">
                <a:solidFill>
                  <a:srgbClr val="000000"/>
                </a:solidFill>
                <a:latin typeface="+mn-lt"/>
                <a:ea typeface="+mn-ea"/>
                <a:cs typeface="+mn-cs"/>
              </a:rPr>
              <a:t>Query</a:t>
            </a:r>
            <a:r>
              <a:rPr lang="fr-FR" altLang="en-US" sz="2400" dirty="0" smtClean="0">
                <a:solidFill>
                  <a:srgbClr val="000000"/>
                </a:solidFill>
                <a:latin typeface="+mn-lt"/>
                <a:ea typeface="+mn-ea"/>
                <a:cs typeface="+mn-cs"/>
              </a:rPr>
              <a:t> </a:t>
            </a:r>
            <a:r>
              <a:rPr lang="fr-FR" altLang="en-US" sz="2400" dirty="0">
                <a:solidFill>
                  <a:srgbClr val="000000"/>
                </a:solidFill>
                <a:latin typeface="+mn-lt"/>
                <a:ea typeface="+mn-ea"/>
                <a:cs typeface="+mn-cs"/>
              </a:rPr>
              <a:t>for Documents, </a:t>
            </a:r>
            <a:endParaRPr lang="fr-FR" altLang="en-US" sz="2400" dirty="0" smtClean="0">
              <a:solidFill>
                <a:srgbClr val="000000"/>
              </a:solidFill>
              <a:latin typeface="+mn-lt"/>
              <a:ea typeface="+mn-ea"/>
              <a:cs typeface="+mn-cs"/>
            </a:endParaRPr>
          </a:p>
          <a:p>
            <a:pPr lvl="1"/>
            <a:r>
              <a:rPr lang="fr-FR" altLang="en-US" sz="2400" dirty="0" smtClean="0">
                <a:solidFill>
                  <a:srgbClr val="000000"/>
                </a:solidFill>
                <a:latin typeface="+mn-lt"/>
                <a:ea typeface="+mn-ea"/>
                <a:cs typeface="+mn-cs"/>
              </a:rPr>
              <a:t>NwHIN </a:t>
            </a:r>
            <a:r>
              <a:rPr lang="fr-FR" altLang="en-US" sz="2400" dirty="0" err="1" smtClean="0">
                <a:solidFill>
                  <a:srgbClr val="000000"/>
                </a:solidFill>
                <a:latin typeface="+mn-lt"/>
                <a:ea typeface="+mn-ea"/>
                <a:cs typeface="+mn-cs"/>
              </a:rPr>
              <a:t>Retrieve</a:t>
            </a:r>
            <a:r>
              <a:rPr lang="fr-FR" altLang="en-US" sz="2400" dirty="0" smtClean="0">
                <a:solidFill>
                  <a:srgbClr val="000000"/>
                </a:solidFill>
                <a:latin typeface="+mn-lt"/>
                <a:ea typeface="+mn-ea"/>
                <a:cs typeface="+mn-cs"/>
              </a:rPr>
              <a:t> Documents</a:t>
            </a:r>
          </a:p>
          <a:p>
            <a:pPr lvl="1"/>
            <a:r>
              <a:rPr lang="fr-FR" altLang="en-US" sz="2400" dirty="0" smtClean="0">
                <a:solidFill>
                  <a:srgbClr val="000000"/>
                </a:solidFill>
                <a:latin typeface="+mn-lt"/>
                <a:ea typeface="+mn-ea"/>
                <a:cs typeface="+mn-cs"/>
              </a:rPr>
              <a:t>NwHIN </a:t>
            </a:r>
            <a:r>
              <a:rPr lang="fr-FR" altLang="en-US" sz="2400" dirty="0">
                <a:solidFill>
                  <a:srgbClr val="000000"/>
                </a:solidFill>
                <a:latin typeface="+mn-lt"/>
                <a:ea typeface="+mn-ea"/>
                <a:cs typeface="+mn-cs"/>
              </a:rPr>
              <a:t>Document </a:t>
            </a:r>
            <a:r>
              <a:rPr lang="fr-FR" altLang="en-US" sz="2400" dirty="0" err="1" smtClean="0">
                <a:solidFill>
                  <a:srgbClr val="000000"/>
                </a:solidFill>
                <a:latin typeface="+mn-lt"/>
                <a:ea typeface="+mn-ea"/>
                <a:cs typeface="+mn-cs"/>
              </a:rPr>
              <a:t>Submission</a:t>
            </a:r>
            <a:endParaRPr lang="fr-FR" altLang="en-US" sz="2400" dirty="0">
              <a:solidFill>
                <a:srgbClr val="000000"/>
              </a:solidFill>
              <a:latin typeface="+mn-lt"/>
              <a:ea typeface="+mn-ea"/>
              <a:cs typeface="+mn-cs"/>
            </a:endParaRPr>
          </a:p>
          <a:p>
            <a:pPr lvl="1"/>
            <a:r>
              <a:rPr lang="fr-FR" altLang="en-US" sz="2400" dirty="0" smtClean="0">
                <a:solidFill>
                  <a:srgbClr val="000000"/>
                </a:solidFill>
                <a:latin typeface="+mn-lt"/>
                <a:ea typeface="+mn-ea"/>
                <a:cs typeface="+mn-cs"/>
              </a:rPr>
              <a:t>NwHIN </a:t>
            </a:r>
            <a:r>
              <a:rPr lang="fr-FR" altLang="en-US" sz="2400" dirty="0">
                <a:solidFill>
                  <a:srgbClr val="000000"/>
                </a:solidFill>
                <a:latin typeface="+mn-lt"/>
                <a:ea typeface="+mn-ea"/>
                <a:cs typeface="+mn-cs"/>
              </a:rPr>
              <a:t>Administrative </a:t>
            </a:r>
            <a:r>
              <a:rPr lang="fr-FR" altLang="en-US" sz="2400" dirty="0" smtClean="0">
                <a:solidFill>
                  <a:srgbClr val="000000"/>
                </a:solidFill>
                <a:latin typeface="+mn-lt"/>
                <a:ea typeface="+mn-ea"/>
                <a:cs typeface="+mn-cs"/>
              </a:rPr>
              <a:t>Distribution</a:t>
            </a:r>
          </a:p>
          <a:p>
            <a:pPr lvl="1"/>
            <a:r>
              <a:rPr lang="fr-FR" altLang="en-US" sz="2400" dirty="0" smtClean="0">
                <a:solidFill>
                  <a:srgbClr val="000000"/>
                </a:solidFill>
                <a:latin typeface="+mn-lt"/>
                <a:ea typeface="+mn-ea"/>
                <a:cs typeface="+mn-cs"/>
              </a:rPr>
              <a:t>NwHIN </a:t>
            </a:r>
            <a:r>
              <a:rPr lang="fr-FR" altLang="en-US" sz="2400" dirty="0">
                <a:solidFill>
                  <a:srgbClr val="000000"/>
                </a:solidFill>
                <a:latin typeface="+mn-lt"/>
                <a:ea typeface="+mn-ea"/>
                <a:cs typeface="+mn-cs"/>
              </a:rPr>
              <a:t>CAQH </a:t>
            </a:r>
            <a:r>
              <a:rPr lang="fr-FR" altLang="en-US" sz="2400" dirty="0" err="1">
                <a:solidFill>
                  <a:srgbClr val="000000"/>
                </a:solidFill>
                <a:latin typeface="+mn-lt"/>
                <a:ea typeface="+mn-ea"/>
                <a:cs typeface="+mn-cs"/>
              </a:rPr>
              <a:t>Core</a:t>
            </a:r>
            <a:r>
              <a:rPr lang="fr-FR" altLang="en-US" sz="2400" dirty="0">
                <a:solidFill>
                  <a:srgbClr val="000000"/>
                </a:solidFill>
                <a:latin typeface="+mn-lt"/>
                <a:ea typeface="+mn-ea"/>
                <a:cs typeface="+mn-cs"/>
              </a:rPr>
              <a:t> X12 Document </a:t>
            </a:r>
            <a:r>
              <a:rPr lang="fr-FR" altLang="en-US" sz="2400" dirty="0" err="1">
                <a:solidFill>
                  <a:srgbClr val="000000"/>
                </a:solidFill>
                <a:latin typeface="+mn-lt"/>
                <a:ea typeface="+mn-ea"/>
                <a:cs typeface="+mn-cs"/>
              </a:rPr>
              <a:t>Submission</a:t>
            </a:r>
            <a:r>
              <a:rPr lang="fr-FR" altLang="en-US" sz="2400" dirty="0">
                <a:solidFill>
                  <a:srgbClr val="000000"/>
                </a:solidFill>
                <a:latin typeface="+mn-lt"/>
                <a:ea typeface="+mn-ea"/>
                <a:cs typeface="+mn-cs"/>
              </a:rPr>
              <a:t> </a:t>
            </a:r>
          </a:p>
          <a:p>
            <a:pPr lvl="1"/>
            <a:r>
              <a:rPr lang="fr-FR" altLang="en-US" sz="2400" dirty="0">
                <a:solidFill>
                  <a:srgbClr val="000000"/>
                </a:solidFill>
                <a:latin typeface="+mn-lt"/>
                <a:ea typeface="+mn-ea"/>
                <a:cs typeface="+mn-cs"/>
              </a:rPr>
              <a:t>Direct (</a:t>
            </a:r>
            <a:r>
              <a:rPr lang="en-US" altLang="en-US" sz="2400" dirty="0">
                <a:solidFill>
                  <a:srgbClr val="000000"/>
                </a:solidFill>
                <a:latin typeface="+mn-lt"/>
                <a:ea typeface="+mn-ea"/>
                <a:cs typeface="+mn-cs"/>
              </a:rPr>
              <a:t>Applicability Statement for Secure Health Transport</a:t>
            </a:r>
            <a:r>
              <a:rPr lang="en-US" altLang="en-US" sz="2400" dirty="0" smtClean="0">
                <a:solidFill>
                  <a:srgbClr val="000000"/>
                </a:solidFill>
                <a:latin typeface="+mn-lt"/>
                <a:ea typeface="+mn-ea"/>
                <a:cs typeface="+mn-cs"/>
              </a:rPr>
              <a:t>)</a:t>
            </a:r>
          </a:p>
          <a:p>
            <a:pPr lvl="1"/>
            <a:endParaRPr lang="en-US" alt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lvl="2"/>
            <a:endParaRPr lang="en-US" dirty="0" smtClean="0"/>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F8059506-D6B1-B842-AAB5-13291BE98BD7}" type="slidenum">
              <a:rPr lang="en-US" smtClean="0">
                <a:solidFill>
                  <a:prstClr val="white"/>
                </a:solidFill>
              </a:rPr>
              <a:pPr/>
              <a:t>46</a:t>
            </a:fld>
            <a:endParaRPr lang="en-US" dirty="0">
              <a:solidFill>
                <a:prstClr val="white"/>
              </a:solidFill>
            </a:endParaRPr>
          </a:p>
        </p:txBody>
      </p:sp>
      <p:sp>
        <p:nvSpPr>
          <p:cNvPr id="5" name="Title 4"/>
          <p:cNvSpPr>
            <a:spLocks noGrp="1"/>
          </p:cNvSpPr>
          <p:nvPr>
            <p:ph type="title"/>
          </p:nvPr>
        </p:nvSpPr>
        <p:spPr>
          <a:xfrm>
            <a:off x="457200" y="176666"/>
            <a:ext cx="6396715" cy="677894"/>
          </a:xfrm>
        </p:spPr>
        <p:txBody>
          <a:bodyPr/>
          <a:lstStyle/>
          <a:p>
            <a:r>
              <a:rPr lang="en-US" dirty="0" smtClean="0"/>
              <a:t>CONNECT Capabilities</a:t>
            </a:r>
            <a:endParaRPr lang="en-US" dirty="0"/>
          </a:p>
        </p:txBody>
      </p:sp>
    </p:spTree>
    <p:extLst>
      <p:ext uri="{BB962C8B-B14F-4D97-AF65-F5344CB8AC3E}">
        <p14:creationId xmlns:p14="http://schemas.microsoft.com/office/powerpoint/2010/main" val="2440561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5686" y="1219200"/>
            <a:ext cx="8229600" cy="4844143"/>
          </a:xfrm>
        </p:spPr>
        <p:txBody>
          <a:bodyPr/>
          <a:lstStyle/>
          <a:p>
            <a:pPr marL="285750" lvl="2" indent="-285750">
              <a:buClr>
                <a:srgbClr val="000000"/>
              </a:buClr>
              <a:buFont typeface="Arial" pitchFamily="34" charset="0"/>
              <a:buChar char="•"/>
              <a:defRPr/>
            </a:pPr>
            <a:r>
              <a:rPr lang="fr-FR" altLang="en-US" sz="2400" dirty="0"/>
              <a:t>Supports multiple versions of </a:t>
            </a:r>
            <a:r>
              <a:rPr lang="fr-FR" altLang="en-US" sz="2400" dirty="0" smtClean="0"/>
              <a:t>specifications</a:t>
            </a:r>
          </a:p>
          <a:p>
            <a:pPr marL="285750" lvl="2" indent="-285750">
              <a:buClr>
                <a:srgbClr val="000000"/>
              </a:buClr>
              <a:buFont typeface="Arial" pitchFamily="34" charset="0"/>
              <a:buChar char="•"/>
              <a:defRPr/>
            </a:pPr>
            <a:r>
              <a:rPr lang="fr-FR" altLang="en-US" sz="2400" dirty="0" smtClean="0"/>
              <a:t>Includes </a:t>
            </a:r>
            <a:r>
              <a:rPr lang="fr-FR" altLang="en-US" sz="2400" dirty="0"/>
              <a:t>d</a:t>
            </a:r>
            <a:r>
              <a:rPr lang="fr-FR" altLang="en-US" sz="2400" dirty="0" smtClean="0"/>
              <a:t>eferred messaging</a:t>
            </a:r>
            <a:endParaRPr lang="fr-FR" altLang="en-US" sz="2400" dirty="0"/>
          </a:p>
          <a:p>
            <a:pPr marL="285750" lvl="2" indent="-285750">
              <a:buClr>
                <a:srgbClr val="000000"/>
              </a:buClr>
              <a:buFont typeface="Arial" pitchFamily="34" charset="0"/>
              <a:buChar char="•"/>
              <a:defRPr/>
            </a:pPr>
            <a:r>
              <a:rPr lang="en-US" altLang="en-US" sz="2400" dirty="0" smtClean="0"/>
              <a:t>Large </a:t>
            </a:r>
            <a:r>
              <a:rPr lang="en-US" altLang="en-US" sz="2400" dirty="0"/>
              <a:t>payload support through streaming</a:t>
            </a:r>
          </a:p>
          <a:p>
            <a:pPr marL="285750" lvl="2" indent="-285750">
              <a:buClr>
                <a:srgbClr val="000000"/>
              </a:buClr>
              <a:buFont typeface="Arial" pitchFamily="34" charset="0"/>
              <a:buChar char="•"/>
              <a:defRPr/>
            </a:pPr>
            <a:r>
              <a:rPr lang="en-US" altLang="en-US" sz="2400" dirty="0"/>
              <a:t>Performance and throughout levels to support national use cases</a:t>
            </a:r>
          </a:p>
          <a:p>
            <a:pPr marL="285750" lvl="2" indent="-285750">
              <a:buClr>
                <a:srgbClr val="000000"/>
              </a:buClr>
              <a:buFont typeface="Arial" pitchFamily="34" charset="0"/>
              <a:buChar char="•"/>
              <a:defRPr/>
            </a:pPr>
            <a:r>
              <a:rPr lang="en-US" altLang="en-US" sz="2400" dirty="0"/>
              <a:t>ATNA compliant audit logging for services.</a:t>
            </a:r>
          </a:p>
          <a:p>
            <a:pPr marL="285750" lvl="1" indent="-285750">
              <a:buClr>
                <a:srgbClr val="000000"/>
              </a:buClr>
              <a:buFont typeface="Arial" pitchFamily="34" charset="0"/>
              <a:buChar char="•"/>
              <a:defRPr/>
            </a:pPr>
            <a:r>
              <a:rPr lang="en-US" altLang="en-US" sz="2400" dirty="0" smtClean="0"/>
              <a:t>Transaction logging </a:t>
            </a:r>
            <a:r>
              <a:rPr lang="en-US" altLang="en-US" sz="2400" dirty="0"/>
              <a:t>across multiple NwHIN </a:t>
            </a:r>
            <a:r>
              <a:rPr lang="en-US" altLang="en-US" sz="2400" dirty="0" smtClean="0"/>
              <a:t>messages</a:t>
            </a:r>
          </a:p>
          <a:p>
            <a:pPr marL="285750" lvl="2" indent="-285750">
              <a:buClr>
                <a:srgbClr val="000000"/>
              </a:buClr>
              <a:buFont typeface="Arial" pitchFamily="34" charset="0"/>
              <a:buChar char="•"/>
              <a:defRPr/>
            </a:pPr>
            <a:r>
              <a:rPr lang="fr-FR" altLang="en-US" sz="2400" dirty="0"/>
              <a:t>Configurable </a:t>
            </a:r>
            <a:r>
              <a:rPr lang="fr-FR" altLang="en-US" sz="2400" dirty="0" smtClean="0"/>
              <a:t>services </a:t>
            </a:r>
            <a:r>
              <a:rPr lang="fr-FR" altLang="en-US" sz="2400" dirty="0"/>
              <a:t>at deployment for reduced </a:t>
            </a:r>
            <a:r>
              <a:rPr lang="fr-FR" altLang="en-US" sz="2400" dirty="0" smtClean="0"/>
              <a:t>footprint</a:t>
            </a:r>
          </a:p>
          <a:p>
            <a:pPr marL="285750" lvl="2" indent="-285750">
              <a:buClr>
                <a:srgbClr val="000000"/>
              </a:buClr>
              <a:buFont typeface="Arial" pitchFamily="34" charset="0"/>
              <a:buChar char="•"/>
              <a:defRPr/>
            </a:pPr>
            <a:r>
              <a:rPr lang="en-US" altLang="en-US" sz="2400" dirty="0"/>
              <a:t>Event logging infrastructure for metric data </a:t>
            </a:r>
          </a:p>
          <a:p>
            <a:pPr marL="285750" lvl="2" indent="-285750">
              <a:buClr>
                <a:srgbClr val="000000"/>
              </a:buClr>
              <a:buFont typeface="Arial" pitchFamily="34" charset="0"/>
              <a:buChar char="•"/>
              <a:defRPr/>
            </a:pPr>
            <a:r>
              <a:rPr lang="en-US" altLang="en-US" sz="2400" dirty="0" smtClean="0"/>
              <a:t>Parallel </a:t>
            </a:r>
            <a:r>
              <a:rPr lang="en-US" altLang="en-US" sz="2400" dirty="0"/>
              <a:t>Message initiation and processing (Fan out)</a:t>
            </a:r>
          </a:p>
          <a:p>
            <a:pPr marL="285750" lvl="1" indent="-285750">
              <a:buClr>
                <a:srgbClr val="C00000"/>
              </a:buClr>
              <a:buFont typeface="Arial" pitchFamily="34" charset="0"/>
              <a:buChar char="•"/>
              <a:defRPr/>
            </a:pPr>
            <a:endParaRPr lang="en-US" altLang="en-US" sz="2400" dirty="0"/>
          </a:p>
          <a:p>
            <a:endParaRPr lang="en-US" dirty="0"/>
          </a:p>
        </p:txBody>
      </p:sp>
      <p:sp>
        <p:nvSpPr>
          <p:cNvPr id="4" name="Slide Number Placeholder 3"/>
          <p:cNvSpPr>
            <a:spLocks noGrp="1"/>
          </p:cNvSpPr>
          <p:nvPr>
            <p:ph type="sldNum" sz="quarter" idx="12"/>
          </p:nvPr>
        </p:nvSpPr>
        <p:spPr/>
        <p:txBody>
          <a:bodyPr/>
          <a:lstStyle/>
          <a:p>
            <a:fld id="{F8059506-D6B1-B842-AAB5-13291BE98BD7}" type="slidenum">
              <a:rPr lang="en-US" smtClean="0">
                <a:solidFill>
                  <a:prstClr val="white"/>
                </a:solidFill>
              </a:rPr>
              <a:pPr/>
              <a:t>47</a:t>
            </a:fld>
            <a:endParaRPr lang="en-US" dirty="0">
              <a:solidFill>
                <a:prstClr val="white"/>
              </a:solidFill>
            </a:endParaRPr>
          </a:p>
        </p:txBody>
      </p:sp>
      <p:sp>
        <p:nvSpPr>
          <p:cNvPr id="5" name="Title 4"/>
          <p:cNvSpPr>
            <a:spLocks noGrp="1"/>
          </p:cNvSpPr>
          <p:nvPr>
            <p:ph type="title"/>
          </p:nvPr>
        </p:nvSpPr>
        <p:spPr/>
        <p:txBody>
          <a:bodyPr/>
          <a:lstStyle/>
          <a:p>
            <a:r>
              <a:rPr lang="en-US" dirty="0"/>
              <a:t>CONNECT Capabilities</a:t>
            </a:r>
          </a:p>
        </p:txBody>
      </p:sp>
    </p:spTree>
    <p:extLst>
      <p:ext uri="{BB962C8B-B14F-4D97-AF65-F5344CB8AC3E}">
        <p14:creationId xmlns:p14="http://schemas.microsoft.com/office/powerpoint/2010/main" val="38607779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0114" y="1317171"/>
            <a:ext cx="8316686" cy="4724943"/>
          </a:xfrm>
        </p:spPr>
        <p:txBody>
          <a:bodyPr/>
          <a:lstStyle/>
          <a:p>
            <a:pPr marL="285750" lvl="2" indent="-285750">
              <a:buClr>
                <a:srgbClr val="000000"/>
              </a:buClr>
              <a:buFont typeface="Arial" pitchFamily="34" charset="0"/>
              <a:buChar char="•"/>
              <a:defRPr/>
            </a:pPr>
            <a:r>
              <a:rPr lang="fr-FR" altLang="en-US" sz="2400" dirty="0"/>
              <a:t>Supports multiple </a:t>
            </a:r>
            <a:r>
              <a:rPr lang="fr-FR" altLang="en-US" sz="2400" dirty="0" smtClean="0"/>
              <a:t>application </a:t>
            </a:r>
            <a:r>
              <a:rPr lang="fr-FR" altLang="en-US" sz="2400" dirty="0"/>
              <a:t>s</a:t>
            </a:r>
            <a:r>
              <a:rPr lang="fr-FR" altLang="en-US" sz="2400" dirty="0" smtClean="0"/>
              <a:t>ervers </a:t>
            </a:r>
            <a:r>
              <a:rPr lang="fr-FR" altLang="en-US" sz="2400" dirty="0"/>
              <a:t>: JBoss ,WebLogic, WebSphere, WildFly</a:t>
            </a:r>
          </a:p>
          <a:p>
            <a:pPr marL="285750" lvl="2" indent="-285750">
              <a:buClr>
                <a:srgbClr val="000000"/>
              </a:buClr>
              <a:buFont typeface="Arial" pitchFamily="34" charset="0"/>
              <a:buChar char="•"/>
              <a:defRPr/>
            </a:pPr>
            <a:r>
              <a:rPr lang="fr-FR" altLang="en-US" sz="2400" dirty="0"/>
              <a:t>Tested on multiple operating </a:t>
            </a:r>
            <a:r>
              <a:rPr lang="fr-FR" altLang="en-US" sz="2400" dirty="0" smtClean="0"/>
              <a:t>systems : </a:t>
            </a:r>
            <a:r>
              <a:rPr lang="fr-FR" altLang="en-US" sz="2400" dirty="0"/>
              <a:t>Linux, </a:t>
            </a:r>
            <a:r>
              <a:rPr lang="fr-FR" altLang="en-US" sz="2400" dirty="0" smtClean="0"/>
              <a:t>Windows, </a:t>
            </a:r>
            <a:r>
              <a:rPr lang="fr-FR" altLang="en-US" sz="2400" dirty="0"/>
              <a:t>Solaris, SPARC Solaris</a:t>
            </a:r>
          </a:p>
          <a:p>
            <a:pPr marL="285750" lvl="2" indent="-285750">
              <a:buClr>
                <a:srgbClr val="000000"/>
              </a:buClr>
              <a:buFont typeface="Arial" pitchFamily="34" charset="0"/>
              <a:buChar char="•"/>
              <a:defRPr/>
            </a:pPr>
            <a:r>
              <a:rPr lang="fr-FR" altLang="en-US" sz="2400" dirty="0"/>
              <a:t>Implements </a:t>
            </a:r>
            <a:r>
              <a:rPr lang="fr-FR" altLang="en-US" sz="2400" dirty="0" smtClean="0"/>
              <a:t>security </a:t>
            </a:r>
            <a:r>
              <a:rPr lang="fr-FR" altLang="en-US" sz="2400" dirty="0"/>
              <a:t>t</a:t>
            </a:r>
            <a:r>
              <a:rPr lang="fr-FR" altLang="en-US" sz="2400" dirty="0" smtClean="0"/>
              <a:t>esting </a:t>
            </a:r>
            <a:r>
              <a:rPr lang="fr-FR" altLang="en-US" sz="2400" dirty="0"/>
              <a:t>processes and s</a:t>
            </a:r>
            <a:r>
              <a:rPr lang="fr-FR" altLang="en-US" sz="2400" dirty="0" smtClean="0"/>
              <a:t>ecurity </a:t>
            </a:r>
            <a:r>
              <a:rPr lang="fr-FR" altLang="en-US" sz="2400" dirty="0"/>
              <a:t>scans using leading industry tools to improve code </a:t>
            </a:r>
            <a:r>
              <a:rPr lang="fr-FR" altLang="en-US" sz="2400" dirty="0" smtClean="0"/>
              <a:t>quality</a:t>
            </a:r>
            <a:endParaRPr lang="fr-FR" altLang="en-US" sz="2400" dirty="0"/>
          </a:p>
          <a:p>
            <a:pPr marL="285750" lvl="2" indent="-285750">
              <a:buClr>
                <a:srgbClr val="000000"/>
              </a:buClr>
              <a:buFont typeface="Arial" pitchFamily="34" charset="0"/>
              <a:buChar char="•"/>
              <a:defRPr/>
            </a:pPr>
            <a:r>
              <a:rPr lang="en-US" altLang="en-US" sz="2400" dirty="0" smtClean="0"/>
              <a:t>System </a:t>
            </a:r>
            <a:r>
              <a:rPr lang="en-US" altLang="en-US" sz="2400" dirty="0"/>
              <a:t>Admin Module (GUI framework for dashboard, testing utilities, configuring and </a:t>
            </a:r>
            <a:r>
              <a:rPr lang="en-US" altLang="en-US" sz="2400" dirty="0" smtClean="0"/>
              <a:t>managing CONNECT</a:t>
            </a:r>
            <a:r>
              <a:rPr lang="en-US" altLang="en-US" sz="2400" dirty="0"/>
              <a:t>)</a:t>
            </a:r>
          </a:p>
          <a:p>
            <a:endParaRPr lang="en-US" dirty="0"/>
          </a:p>
        </p:txBody>
      </p:sp>
      <p:sp>
        <p:nvSpPr>
          <p:cNvPr id="4" name="Slide Number Placeholder 3"/>
          <p:cNvSpPr>
            <a:spLocks noGrp="1"/>
          </p:cNvSpPr>
          <p:nvPr>
            <p:ph type="sldNum" sz="quarter" idx="12"/>
          </p:nvPr>
        </p:nvSpPr>
        <p:spPr/>
        <p:txBody>
          <a:bodyPr/>
          <a:lstStyle/>
          <a:p>
            <a:fld id="{F8059506-D6B1-B842-AAB5-13291BE98BD7}" type="slidenum">
              <a:rPr lang="en-US" smtClean="0">
                <a:solidFill>
                  <a:prstClr val="white"/>
                </a:solidFill>
              </a:rPr>
              <a:pPr/>
              <a:t>48</a:t>
            </a:fld>
            <a:endParaRPr lang="en-US" dirty="0">
              <a:solidFill>
                <a:prstClr val="white"/>
              </a:solidFill>
            </a:endParaRPr>
          </a:p>
        </p:txBody>
      </p:sp>
      <p:sp>
        <p:nvSpPr>
          <p:cNvPr id="5" name="Title 4"/>
          <p:cNvSpPr>
            <a:spLocks noGrp="1"/>
          </p:cNvSpPr>
          <p:nvPr>
            <p:ph type="title"/>
          </p:nvPr>
        </p:nvSpPr>
        <p:spPr/>
        <p:txBody>
          <a:bodyPr/>
          <a:lstStyle/>
          <a:p>
            <a:r>
              <a:rPr lang="en-US" dirty="0"/>
              <a:t>CONNECT Capabilities</a:t>
            </a:r>
          </a:p>
        </p:txBody>
      </p:sp>
    </p:spTree>
    <p:extLst>
      <p:ext uri="{BB962C8B-B14F-4D97-AF65-F5344CB8AC3E}">
        <p14:creationId xmlns:p14="http://schemas.microsoft.com/office/powerpoint/2010/main" val="12580495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ChangeArrowheads="1"/>
          </p:cNvSpPr>
          <p:nvPr/>
        </p:nvSpPr>
        <p:spPr bwMode="auto">
          <a:xfrm>
            <a:off x="16780" y="1175110"/>
            <a:ext cx="9144001" cy="4932010"/>
          </a:xfrm>
          <a:prstGeom prst="rect">
            <a:avLst/>
          </a:prstGeom>
          <a:solidFill>
            <a:srgbClr val="F0F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rgbClr val="C10A25"/>
              </a:buClr>
              <a:buChar char="•"/>
              <a:defRPr sz="2800">
                <a:solidFill>
                  <a:srgbClr val="C00000"/>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endParaRPr lang="en-US" altLang="en-US" sz="2400">
              <a:solidFill>
                <a:srgbClr val="1D427C"/>
              </a:solidFill>
              <a:latin typeface="Arial" charset="0"/>
            </a:endParaRPr>
          </a:p>
        </p:txBody>
      </p:sp>
      <p:sp>
        <p:nvSpPr>
          <p:cNvPr id="8194" name="Title 1"/>
          <p:cNvSpPr>
            <a:spLocks noGrp="1"/>
          </p:cNvSpPr>
          <p:nvPr>
            <p:ph type="title"/>
          </p:nvPr>
        </p:nvSpPr>
        <p:spPr/>
        <p:txBody>
          <a:bodyPr/>
          <a:lstStyle/>
          <a:p>
            <a:r>
              <a:rPr lang="en-US" altLang="en-US" dirty="0" smtClean="0"/>
              <a:t>CONNECT – Features/Timeline</a:t>
            </a:r>
          </a:p>
        </p:txBody>
      </p:sp>
      <p:sp>
        <p:nvSpPr>
          <p:cNvPr id="6148" name="AutoShape 6" descr="https://issues.connectopensource.org/charts?filename=jfreechart-onetime-7344953130405343792.png"/>
          <p:cNvSpPr>
            <a:spLocks noChangeAspect="1" noChangeArrowheads="1"/>
          </p:cNvSpPr>
          <p:nvPr/>
        </p:nvSpPr>
        <p:spPr bwMode="auto">
          <a:xfrm>
            <a:off x="176213"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10A25"/>
              </a:buClr>
              <a:buChar char="•"/>
              <a:defRPr sz="2800">
                <a:solidFill>
                  <a:srgbClr val="C00000"/>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endParaRPr lang="en-US" altLang="en-US" sz="2400">
              <a:solidFill>
                <a:srgbClr val="1D427C"/>
              </a:solidFill>
              <a:latin typeface="Arial" charset="0"/>
              <a:cs typeface="Arial" charset="0"/>
            </a:endParaRPr>
          </a:p>
        </p:txBody>
      </p:sp>
      <p:sp>
        <p:nvSpPr>
          <p:cNvPr id="6149" name="AutoShape 8" descr="https://issues.connectopensource.org/charts?filename=jfreechart-onetime-7344953130405343792.png"/>
          <p:cNvSpPr>
            <a:spLocks noChangeAspect="1" noChangeArrowheads="1"/>
          </p:cNvSpPr>
          <p:nvPr/>
        </p:nvSpPr>
        <p:spPr bwMode="auto">
          <a:xfrm>
            <a:off x="176213"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10A25"/>
              </a:buClr>
              <a:buChar char="•"/>
              <a:defRPr sz="2800">
                <a:solidFill>
                  <a:srgbClr val="C00000"/>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endParaRPr lang="en-US" altLang="en-US" sz="2400">
              <a:solidFill>
                <a:srgbClr val="1D427C"/>
              </a:solidFill>
              <a:latin typeface="Arial" charset="0"/>
              <a:cs typeface="Arial" charset="0"/>
            </a:endParaRPr>
          </a:p>
        </p:txBody>
      </p:sp>
      <p:sp>
        <p:nvSpPr>
          <p:cNvPr id="6150" name="AutoShape 10" descr="https://issues.connectopensource.org/charts?filename=jfreechart-onetime-7344953130405343792.png"/>
          <p:cNvSpPr>
            <a:spLocks noChangeAspect="1" noChangeArrowheads="1"/>
          </p:cNvSpPr>
          <p:nvPr/>
        </p:nvSpPr>
        <p:spPr bwMode="auto">
          <a:xfrm>
            <a:off x="176213"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10A25"/>
              </a:buClr>
              <a:buChar char="•"/>
              <a:defRPr sz="2800">
                <a:solidFill>
                  <a:srgbClr val="C00000"/>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endParaRPr lang="en-US" altLang="en-US" sz="2400">
              <a:solidFill>
                <a:srgbClr val="1D427C"/>
              </a:solidFill>
              <a:latin typeface="Arial" charset="0"/>
              <a:cs typeface="Arial" charset="0"/>
            </a:endParaRPr>
          </a:p>
        </p:txBody>
      </p:sp>
      <p:sp>
        <p:nvSpPr>
          <p:cNvPr id="6151" name="AutoShape 13" descr="https://issues.connectopensource.org/charts?filename=jfreechart-onetime-5189947313049913393.png"/>
          <p:cNvSpPr>
            <a:spLocks noChangeAspect="1" noChangeArrowheads="1"/>
          </p:cNvSpPr>
          <p:nvPr/>
        </p:nvSpPr>
        <p:spPr bwMode="auto">
          <a:xfrm>
            <a:off x="328613" y="-301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10A25"/>
              </a:buClr>
              <a:buChar char="•"/>
              <a:defRPr sz="2800">
                <a:solidFill>
                  <a:srgbClr val="C00000"/>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endParaRPr lang="en-US" altLang="en-US" sz="2400">
              <a:solidFill>
                <a:srgbClr val="1D427C"/>
              </a:solidFill>
              <a:latin typeface="Arial" charset="0"/>
              <a:cs typeface="Arial" charset="0"/>
            </a:endParaRPr>
          </a:p>
        </p:txBody>
      </p:sp>
      <p:sp>
        <p:nvSpPr>
          <p:cNvPr id="6152" name="AutoShape 15" descr="https://issues.connectopensource.org/charts?filename=jfreechart-onetime-3969423476777845033.png"/>
          <p:cNvSpPr>
            <a:spLocks noChangeAspect="1" noChangeArrowheads="1"/>
          </p:cNvSpPr>
          <p:nvPr/>
        </p:nvSpPr>
        <p:spPr bwMode="auto">
          <a:xfrm>
            <a:off x="481013" y="1222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10A25"/>
              </a:buClr>
              <a:buChar char="•"/>
              <a:defRPr sz="2800">
                <a:solidFill>
                  <a:srgbClr val="C00000"/>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endParaRPr lang="en-US" altLang="en-US" sz="2400">
              <a:solidFill>
                <a:srgbClr val="1D427C"/>
              </a:solidFill>
              <a:latin typeface="Arial" charset="0"/>
              <a:cs typeface="Arial" charset="0"/>
            </a:endParaRPr>
          </a:p>
        </p:txBody>
      </p:sp>
      <p:sp>
        <p:nvSpPr>
          <p:cNvPr id="6153" name="AutoShape 16" descr="https://issues.connectopensource.org/charts?filename=jfreechart-onetime-3793359072644248668.png"/>
          <p:cNvSpPr>
            <a:spLocks noChangeAspect="1" noChangeArrowheads="1"/>
          </p:cNvSpPr>
          <p:nvPr/>
        </p:nvSpPr>
        <p:spPr bwMode="auto">
          <a:xfrm>
            <a:off x="633413" y="2746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10A25"/>
              </a:buClr>
              <a:buChar char="•"/>
              <a:defRPr sz="2800">
                <a:solidFill>
                  <a:srgbClr val="C00000"/>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endParaRPr lang="en-US" altLang="en-US" sz="2400">
              <a:solidFill>
                <a:srgbClr val="1D427C"/>
              </a:solidFill>
              <a:latin typeface="Arial" charset="0"/>
              <a:cs typeface="Arial" charset="0"/>
            </a:endParaRPr>
          </a:p>
        </p:txBody>
      </p:sp>
      <p:sp>
        <p:nvSpPr>
          <p:cNvPr id="6154" name="AutoShape 17" descr="https://issues.connectopensource.org/charts?filename=jfreechart-onetime-4866346433862565435.png"/>
          <p:cNvSpPr>
            <a:spLocks noChangeAspect="1" noChangeArrowheads="1"/>
          </p:cNvSpPr>
          <p:nvPr/>
        </p:nvSpPr>
        <p:spPr bwMode="auto">
          <a:xfrm>
            <a:off x="633413" y="409947"/>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10A25"/>
              </a:buClr>
              <a:buChar char="•"/>
              <a:defRPr sz="2800">
                <a:solidFill>
                  <a:srgbClr val="C00000"/>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endParaRPr lang="en-US" altLang="en-US" sz="2400">
              <a:solidFill>
                <a:srgbClr val="1D427C"/>
              </a:solidFill>
              <a:latin typeface="Arial" charset="0"/>
              <a:cs typeface="Arial" charset="0"/>
            </a:endParaRPr>
          </a:p>
        </p:txBody>
      </p:sp>
      <p:sp>
        <p:nvSpPr>
          <p:cNvPr id="6155" name="AutoShape 18" descr="https://issues.connectopensource.org/charts?filename=jfreechart-onetime-1813483610012806946.png"/>
          <p:cNvSpPr>
            <a:spLocks noChangeAspect="1" noChangeArrowheads="1"/>
          </p:cNvSpPr>
          <p:nvPr/>
        </p:nvSpPr>
        <p:spPr bwMode="auto">
          <a:xfrm>
            <a:off x="938213" y="5794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10A25"/>
              </a:buClr>
              <a:buChar char="•"/>
              <a:defRPr sz="2800">
                <a:solidFill>
                  <a:srgbClr val="C00000"/>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endParaRPr lang="en-US" altLang="en-US" sz="2400">
              <a:solidFill>
                <a:srgbClr val="1D427C"/>
              </a:solidFill>
              <a:latin typeface="Arial" charset="0"/>
              <a:cs typeface="Arial" charset="0"/>
            </a:endParaRPr>
          </a:p>
        </p:txBody>
      </p:sp>
      <p:sp>
        <p:nvSpPr>
          <p:cNvPr id="6156" name="AutoShape 19" descr="https://issues.connectopensource.org/charts?filename=jfreechart-onetime-3756941234610507191.png"/>
          <p:cNvSpPr>
            <a:spLocks noChangeAspect="1" noChangeArrowheads="1"/>
          </p:cNvSpPr>
          <p:nvPr/>
        </p:nvSpPr>
        <p:spPr bwMode="auto">
          <a:xfrm>
            <a:off x="1090613" y="7318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10A25"/>
              </a:buClr>
              <a:buChar char="•"/>
              <a:defRPr sz="2800">
                <a:solidFill>
                  <a:srgbClr val="C00000"/>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endParaRPr lang="en-US" altLang="en-US" sz="2400">
              <a:solidFill>
                <a:srgbClr val="1D427C"/>
              </a:solidFill>
              <a:latin typeface="Arial" charset="0"/>
              <a:cs typeface="Arial" charset="0"/>
            </a:endParaRPr>
          </a:p>
        </p:txBody>
      </p:sp>
      <p:sp>
        <p:nvSpPr>
          <p:cNvPr id="6157" name="Slide Number Placeholder 3"/>
          <p:cNvSpPr txBox="1">
            <a:spLocks/>
          </p:cNvSpPr>
          <p:nvPr/>
        </p:nvSpPr>
        <p:spPr bwMode="auto">
          <a:xfrm>
            <a:off x="8318500" y="6248400"/>
            <a:ext cx="5969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10A25"/>
              </a:buClr>
              <a:buChar char="•"/>
              <a:defRPr sz="2800">
                <a:solidFill>
                  <a:srgbClr val="C00000"/>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lgn="r">
              <a:spcBef>
                <a:spcPct val="0"/>
              </a:spcBef>
              <a:buClrTx/>
              <a:buFontTx/>
              <a:buNone/>
            </a:pPr>
            <a:fld id="{0A9E8CA0-EA63-4191-A763-09975157E458}" type="slidenum">
              <a:rPr lang="en-US" altLang="en-US" sz="900">
                <a:solidFill>
                  <a:srgbClr val="262626"/>
                </a:solidFill>
                <a:latin typeface="Arial" charset="0"/>
              </a:rPr>
              <a:pPr algn="r">
                <a:spcBef>
                  <a:spcPct val="0"/>
                </a:spcBef>
                <a:buClrTx/>
                <a:buFontTx/>
                <a:buNone/>
              </a:pPr>
              <a:t>49</a:t>
            </a:fld>
            <a:endParaRPr lang="en-US" altLang="en-US" sz="900">
              <a:solidFill>
                <a:srgbClr val="262626"/>
              </a:solidFill>
              <a:latin typeface="Arial" charset="0"/>
            </a:endParaRPr>
          </a:p>
        </p:txBody>
      </p:sp>
      <p:sp>
        <p:nvSpPr>
          <p:cNvPr id="6158" name="AutoShape 19" descr="data:image/png;base64,iVBORw0KGgoAAAANSUhEUgAAAZAAAADICAYAAADGFbfiAAAHFklEQVR4Xu3VsQ0AAAjDMPr/0/yQ2exdLKTsHAECBAgQCAILGxMCBAgQIHAC4gkIECBAIAkISGIzIkCAAAEB8QMECBAgkAQEJLEZESBAgICA+AECBAgQSAICktiMCBAgQEBA/AABAgQIJAEBSWxGBAgQICAgfoAAAQIEkoCAJDYjAgQIEBAQP0CAAAECSUBAEpsRAQIECAiIHyBAgACBJCAgic2IAAECBATEDxAgQIBAEhCQxGZEgAABAgLiBwgQIEAgCQhIYjMiQIAAAQHxAwQIECCQBAQksRkRIECAgID4AQIECBBIAgKS2IwIECBAQED8AAECBAgkAQFJbEYECBAgICB+gAABAgSSgIAkNiMCBAgQEBA/QIAAAQJJQEASmxEBAgQICIgfIECAAIEkICCJzYgAAQIEBMQPECBAgEASEJDEZkSAAAECAuIHCBAgQCAJCEhiMyJAgAABAfEDBAgQIJAEBCSxGREgQICAgPgBAgQIEEgCApLYjAgQIEBAQPwAAQIECCQBAUlsRgQIECAgIH6AAAECBJKAgCQ2IwIECBAQED9AgAABAklAQBKbEQECBAgIiB8gQIAAgSQgIInNiAABAgQExA8QIECAQBIQkMRmRIAAAQIC4gcIECBAIAkISGIzIkCAAAEB8QMECBAgkAQEJLEZESBAgICA+AECBAgQSAICktiMCBAgQEBA/AABAgQIJAEBSWxGBAgQICAgfoAAAQIEkoCAJDYjAgQIEBAQP0CAAAECSUBAEpsRAQIECAiIHyBAgACBJCAgic2IAAECBATEDxAgQIBAEhCQxGZEgAABAgLiBwgQIEAgCQhIYjMiQIAAAQHxAwQIECCQBAQksRkRIECAgID4AQIECBBIAgKS2IwIECBAQED8AAECBAgkAQFJbEYECBAgICB+gAABAgSSgIAkNiMCBAgQEBA/QIAAAQJJQEASmxEBAgQICIgfIECAAIEkICCJzYgAAQIEBMQPECBAgEASEJDEZkSAAAECAuIHCBAgQCAJCEhiMyJAgAABAfEDBAgQIJAEBCSxGREgQICAgPgBAgQIEEgCApLYjAgQIEBAQPwAAQIECCQBAUlsRgQIECAgIH6AAAECBJKAgCQ2IwIECBAQED9AgAABAklAQBKbEQECBAgIiB8gQIAAgSQgIInNiAABAgQExA8QIECAQBIQkMRmRIAAAQIC4gcIECBAIAkISGIzIkCAAAEB8QMECBAgkAQEJLEZESBAgICA+AECBAgQSAICktiMCBAgQEBA/AABAgQIJAEBSWxGBAgQICAgfoAAAQIEkoCAJDYjAgQIEBAQP0CAAAECSUBAEpsRAQIECAiIHyBAgACBJCAgic2IAAECBATEDxAgQIBAEhCQxGZEgAABAgLiBwgQIEAgCQhIYjMiQIAAAQHxAwQIECCQBAQksRkRIECAgID4AQIECBBIAgKS2IwIECBAQED8AAECBAgkAQFJbEYECBAgICB+gAABAgSSgIAkNiMCBAgQEBA/QIAAAQJJQEASmxEBAgQICIgfIECAAIEkICCJzYgAAQIEBMQPECBAgEASEJDEZkSAAAECAuIHCBAgQCAJCEhiMyJAgAABAfEDBAgQIJAEBCSxGREgQICAgPgBAgQIEEgCApLYjAgQIEBAQPwAAQIECCQBAUlsRgQIECAgIH6AAAECBJKAgCQ2IwIECBAQED9AgAABAklAQBKbEQECBAgIiB8gQIAAgSQgIInNiAABAgQExA8QIECAQBIQkMRmRIAAAQIC4gcIECBAIAkISGIzIkCAAAEB8QMECBAgkAQEJLEZESBAgICA+AECBAgQSAICktiMCBAgQEBA/AABAgQIJAEBSWxGBAgQICAgfoAAAQIEkoCAJDYjAgQIEBAQP0CAAAECSUBAEpsRAQIECAiIHyBAgACBJCAgic2IAAECBATEDxAgQIBAEhCQxGZEgAABAgLiBwgQIEAgCQhIYjMiQIAAAQHxAwQIECCQBAQksRkRIECAgID4AQIECBBIAgKS2IwIECBAQED8AAECBAgkAQFJbEYECBAgICB+gAABAgSSgIAkNiMCBAgQEBA/QIAAAQJJQEASmxEBAgQICIgfIECAAIEkICCJzYgAAQIEBMQPECBAgEASEJDEZkSAAAECAuIHCBAgQCAJCEhiMyJAgAABAfEDBAgQIJAEBCSxGREgQICAgPgBAgQIEEgCApLYjAgQIEBAQPwAAQIECCQBAUlsRgQIECAgIH6AAAECBJKAgCQ2IwIECBAQED9AgAABAklAQBKbEQECBAgIiB8gQIAAgSQgIInNiAABAgQExA8QIECAQBIQkMRmRIAAAQIC4gcIECBAIAkISGIzIkCAAAEB8QMECBAgkAQEJLEZESBAgICA+AECBAgQSAICktiMCBAgQOABB1wAyWjdfzMAAAAASUVORK5CYII="/>
          <p:cNvSpPr>
            <a:spLocks noChangeAspect="1" noChangeArrowheads="1"/>
          </p:cNvSpPr>
          <p:nvPr/>
        </p:nvSpPr>
        <p:spPr bwMode="auto">
          <a:xfrm>
            <a:off x="1243013" y="8842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10A25"/>
              </a:buClr>
              <a:buChar char="•"/>
              <a:defRPr sz="2800">
                <a:solidFill>
                  <a:srgbClr val="C00000"/>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endParaRPr lang="en-US" altLang="en-US" sz="2400">
              <a:solidFill>
                <a:srgbClr val="1D427C"/>
              </a:solidFill>
              <a:latin typeface="Arial" charset="0"/>
            </a:endParaRPr>
          </a:p>
        </p:txBody>
      </p:sp>
      <p:sp>
        <p:nvSpPr>
          <p:cNvPr id="6159" name="AutoShape 28" descr="data:image/png;base64,iVBORw0KGgoAAAANSUhEUgAABL0AAAH0CAYAAADYLl+iAAAgAElEQVR4Xu3YQREAAAgCQelf2h43awMWX+wcAQIECBAgQIAAAQIECBAgQIAAgZjAYnnEIUCAAAECBAgQIECAAAECBAgQIHBGL09AgAABAgQIECBAgAABAgQIECCQEzB65SoViAABAgQIECBAgAABAgQIECBAwOjlBwgQIECAAAECBAgQIECAAAECBHICRq9cpQIRIECAAAECBAgQIECAAAECBAgYvfwAAQIECBAgQIAAAQIECBAgQIBATsDolatUIAIECBAgQIAAAQIECBAgQIAAAaOXHyBAgAABAgQIECBAgAABAgQIEMgJGL1ylQpEgAABAgQIECBAgAABAgQIECBg9PIDBAgQIECAAAECBAgQIECAAAECOQGjV65SgQgQIECAAAECBAgQIECAAAECBIxefoAAAQIECBAgQIAAAQIECBAgQCAnYPTKVSoQAQIECBAgQIAAAQIECBAgQICA0csPECBAgAABAgQIECBAgAABAgQI5ASMXrlKBSJAgAABAgQIECBAgAABAgQIEDB6+QECBAgQIECAAAECBAgQIECAAIGcgNErV6lABAgQIECAAAECBAgQIECAAAECRi8/QIAAAQIECBAgQIAAAQIECBAgkBMweuUqFYgAAQIECBAgQIAAAQIECBAgQMDo5QcIECBAgAABAgQIECBAgAABAgRyAkavXKUCESBAgAABAgQIECBAgAABAgQIGL38AAECBAgQIECAAAECBAgQIECAQE7A6JWrVCACBAgQIECAAAECBAgQIECAAAGjlx8gQIAAAQIECBAgQIAAAQIECBDICRi9cpUKRIAAAQIECBAgQIAAAQIECBAgYPTyAwQIECBAgAABAgQIECBAgAABAjkBo1euUoEIECBAgAABAgQIECBAgAABAgSMXn6AAAECBAgQIECAAAECBAgQIEAgJ2D0ylUqEAECBAgQIECAAAECBAgQIECAgNHLDxAgQIAAAQIECBAgQIAAAQIECOQEjF65SgUiQIAAAQIECBAgQIAAAQIECBAwevkBAgQIECBAgAABAgQIECBAgACBnIDRK1epQAQIECBAgAABAgQIECBAgAABAkYvP0CAAAECBAgQIECAAAECBAgQIJATMHrlKhWIAAECBAgQIECAAAECBAgQIEDA6OUHCBAgQIAAAQIECBAgQIAAAQIEcgJGr1ylAhEgQIAAAQIECBAgQIAAAQIECBi9/AABAgQIECBAgAABAgQIECBAgEBOwOiVq1QgAgQIECBAgAABAgQIECBAgAABo5cfIECAAAECBAgQIECAAAECBAgQyAkYvXKVCkSAAAECBAgQIECAAAECBAgQIGD08gMECBAgQIAAAQIECBAgQIAAAQI5AaNXrlKBCBAgQIAAAQIECBAgQIAAAQIEjF5+gAABAgQIECBAgAABAgQIECBAICdg9MpVKhABAgQIECBAgAABAgQIECBAgIDRyw8QIECAAAECBAgQIECAAAECBAjkBIxeuUoFIkCAAAECBAgQIECAAAECBAgQMHr5AQIECBAgQIAAAQIECBAgQIAAgZyA0StXqUAECBAgQIAAAQIECBAgQIAAAQJGLz9AgAABAgQIECBAgAABAgQIECCQEzB65SoViAABAgQIECBAgAABAgQIECBAwOjlBwgQIECAAAECBAgQIECAAAECBHICRq9cpQIRIECAAAECBAgQIECAAAECBAgYvfwAAQIECBAgQIAAAQIECBAgQIBATsDolatUIAIECBAgQIAAAQIECBAgQIAAAaOXHyBAgAABAgQIECBAgAABAgQIEMgJGL1ylQpEgAABAgQIECBAgAABAgQIECBg9PIDBAgQIECAAAECBAgQIECAAAECOQGjV65SgQgQIECAAAECBAgQIECAAAECBIxefoAAAQIECBAgQIAAAQIECBAgQCAnYPTKVSoQAQIECBAgQIAAAQIECBAgQICA0csPECBAgAABAgQIECBAgAABAgQI5ASMXrlKBSJAgAABAgQIECBAgAABAgQIEDB6+QECBAgQIECAAAECBAgQIECAAIGcgNErV6lABAgQIECAAAECBAgQIECAAAECRi8/QIAAAQIECBAgQIAAAQIECBAgkBMweuUqFYgAAQIECBAgQIAAAQIECBAgQMDo5QcIECBAgAABAgQIECBAgAABAgRyAkavXKUCESBAgAABAgQIECBAgAABAgQIGL38AAECBAgQIECAAAECBAgQIECAQE7A6JWrVCACBAgQIECAAAECBAgQIECAAAGjlx8gQIAAAQIECBAgQIAAAQIECBDICRi9cpUKRIAAAQIECBAgQIAAAQIECBAgYPTyAwQIECBAgAABAgQIECBAgAABAjkBo1euUoEIECBAgAABAgQIECBAgAABAgSMXn6AAAECBAgQIECAAAECBAgQIEAgJ2D0ylUqEAECBAgQIECAAAECBAgQIECAgNHLDxAgQIAAAQIECBAgQIAAAQIECOQEjF65SgUiQIAAAQIECBAgQIAAAQIECBAwevkBAgQIECBAgAABAgQIECBAgACBnIDRK1epQAQIECBAgAABAgQIECBAgAABAkYvP0CAAAECBAgQIECAAAECBAgQIJATMHrlKhWIAAECBAgQIECAAAECBAgQIEDA6OUHCBAgQIAAAQIECBAgQIAAAQIEcgJGr1ylAhEgQIAAAQIECBAgQIAAAQIECBi9/AABAgQIECBAgAABAgQIECBAgEBOwOiVq1QgAgQIECBAgAABAgQIECBAgAABo5cfIECAAAECBAgQIECAAAECBAgQyAkYvXKVCkSAAAECBAgQIECAAAECBAgQIGD08gMECBAgQIAAAQIECBAgQIAAAQI5AaNXrlKBCBAgQIAAAQIECBAgQIAAAQIEjF5+gAABAgQIECBAgAABAgQIECBAICdg9MpVKhABAgQIECBAgAABAgQIECBAgIDRyw8QIECAAAECBAgQIECAAAECBAjkBIxeuUoFIkCAAAECBAgQIECAAAECBAgQMHr5AQIECBAgQIAAAQIECBAgQIAAgZyA0StXqUAECBAgQIAAAQIECBAgQIAAAQJGLz9AgAABAgQIECBAgAABAgQIECCQEzB65SoViAABAgQIECBAgAABAgQIECBAwOjlBwgQIECAAAECBAgQIECAAAECBHICRq9cpQIRIECAAAECBAgQIECAAAECBAgYvfwAAQIECBAgQIAAAQIECBAgQIBATsDolatUIAIECBAgQIAAAQIECBAgQIAAAaOXHyBAgAABAgQIECBAgAABAgQIEMgJGL1ylQpEgAABAgQIECBAgAABAgQIECBg9PIDBAgQIECAAAECBAgQIECAAAECOQGjV65SgQgQIECAAAECBAgQIECAAAECBIxefoAAAQIECBAgQIAAAQIECBAgQCAnYPTKVSoQAQIECBAgQIAAAQIECBAgQICA0csPECBAgAABAgQIECBAgAABAgQI5ASMXrlKBSJAgAABAgQIECBAgAABAgQIEDB6+QECBAgQIECAAAECBAgQIECAAIGcgNErV6lABAgQIECAAAECBAgQIECAAAECRi8/QIAAAQIECBAgQIAAAQIECBAgkBMweuUqFYgAAQIECBAgQIAAAQIECBAgQMDo5QcIECBAgAABAgQIECBAgAABAgRyAkavXKUCESBAgAABAgQIECBAgAABAgQIGL38AAECBAgQIECAAAECBAgQIECAQE7A6JWrVCACBAgQIECAAAECBAgQIECAAAGjlx8gQIAAAQIECBAgQIAAAQIECBDICRi9cpUKRIAAAQIECBAgQIAAAQIECBAgYPTyAwQIECBAgAABAgQIECBAgAABAjkBo1euUoEIECBAgAABAgQIECBAgAABAgSMXn6AAAECBAgQIECAAAECBAgQIEAgJ2D0ylUqEAECBAgQIECAAAECBAgQIECAgNHLDxAgQIAAAQIECBAgQIAAAQIECOQEjF65SgUiQIAAAQIECBAgQIAAAQIECBAwevkBAgQIECBAgAABAgQIECBAgACBnIDRK1epQAQIECBAgAABAgQIECBAgAABAkYvP0CAAAECBAgQIECAAAECBAgQIJATMHrlKhWIAAECBAgQIECAAAECBAgQIEDA6OUHCBAgQIAAAQIECBAgQIAAAQIEcgJGr1ylAhEgQIAAAQIECBAgQIAAAQIECBi9/AABAgQIECBAgAABAgQIECBAgEBOwOiVq1QgAgQIECBAgAABAgQIECBAgAABo5cfIECAAAECBAgQIECAAAECBAgQyAkYvXKVCkSAAAECBAgQIECAAAECBAgQIGD08gMECBAgQIAAAQIECBAgQIAAAQI5AaNXrlKBCBAgQIAAAQIECBAgQIAAAQIEjF5+gAABAgQIECBAgAABAgQIECBAICdg9MpVKhABAgQIECBAgAABAgQIECBAgIDRyw8QIECAAAECBAgQIECAAAECBAjkBIxeuUoFIkCAAAECBAgQIECAAAECBAgQMHr5AQIECBAgQIAAAQIECBAgQIAAgZyA0StXqUAECBAgQIAAAQIECBAgQIAAAQJGLz9AgAABAgQIECBAgAABAgQIECCQEzB65SoViAABAgQIECBAgAABAgQIECBAwOjlBwgQIECAAAECBAgQIECAAAECBHICRq9cpQIRIECAAAECBAgQIECAAAECBAgYvfwAAQIECBAgQIAAAQIECBAgQIBATsDolatUIAIECBAgQIAAAQIECBAgQIAAAaOXHyBAgAABAgQIECBAgAABAgQIEMgJGL1ylQpEgAABAgQIECBAgAABAgQIECBg9PIDBAgQIECAAAECBAgQIECAAAECOQGjV65SgQgQIECAAAECBAgQIECAAAECBIxefoAAAQIECBAgQIAAAQIECBAgQCAnYPTKVSoQAQIECBAgQIAAAQIECBAgQICA0csPECBAgAABAgQIECBAgAABAgQI5ASMXrlKBSJAgAABAgQIECBAgAABAgQIEDB6+QECBAgQIECAAAECBAgQIECAAIGcgNErV6lABAgQIECAAAECBAgQIECAAAECRi8/QIAAAQIECBAgQIAAAQIECBAgkBMweuUqFYgAAQIECBAgQIAAAQIECBAgQMDo5QcIECBAgAABAgQIECBAgAABAgRyAkavXKUCESBAgAABAgQIECBAgAABAgQIGL38AAECBAgQIECAAAECBAgQIECAQE7A6JWrVCACBAgQIECAAAECBAgQIECAAAGjlx8gQIAAAQIECBAgQIAAAQIECBDICRi9cpUKRIAAAQIECBAgQIAAAQIECBAgYPTyAwQIECBAgAABAgQIECBAgAABAjkBo1euUoEIECBAgAABAgQIECBAgAABAgSMXn6AAAECBAgQIECAAAECBAgQIEAgJ2D0ylUqEAECBAgQIECAAAECBAgQIECAgNHLDxAgQIAAAQIECBAgQIAAAQIECOQEjF65SgUiQIAAAQIECBAgQIAAAQIECBAwevkBAgQIECBAgAABAgQIECBAgACBnIDRK1epQAQIECBAgAABAgQIECBAgAABAkYvP0CAAAECBAgQIECAAAECBAgQIJATMHrlKhWIAAECBAgQIECAAAECBAgQIEDA6OUHCBAgQIAAAQIECBAgQIAAAQIEcgJGr1ylAhEgQIAAAQIECBAgQIAAAQIECBi9/AABAgQIECBAgAABAgQIECBAgEBOwOiVq1QgAgQIECBAgAABAgQIECBAgAABo5cfIECAAAECBAgQIECAAAECBAgQyAkYvXKVCkSAAAECBAgQIECAAAECBAgQIGD08gMECBAgQIAAAQIECBAgQIAAAQI5AaNXrlKBCBAgQIAAAQIECBAgQIAAAQIEjF5+gAABAgQIECBAgAABAgQIECBAICdg9MpVKhABAgQIECBAgAABAgQIECBAgIDRyw8QIECAAAECBAgQIECAAAECBAjkBIxeuUoFIkCAAAECBAgQIECAAAECBAgQMHr5AQIECBAgQIAAAQIECBAgQIAAgZyA0StXqUAECBAgQIAAAQIECBAgQIAAAQJGLz9AgAABAgQIECBAgAABAgQIECCQEzB65SoViAABAgQIECBAgAABAgQIECBAwOjlBwgQIECAAAECBAgQIECAAAECBHICRq9cpQIRIECAAAECBAgQIECAAAECBAgYvfwAAQIECBAgQIAAAQIECBAgQIBATsDolatUIAIECBAgQIAAAQIECBAgQIAAAaOXHyBAgAABAgQIECBAgAABAgQIEMgJGL1ylQpEgAABAgQIECBAgAABAgQIECBg9PIDBAgQIECAAAECBAgQIECAAAECOQGjV65SgQgQIECAAAECBAgQIECAAAECBIxefoAAAQIECBAgQIAAAQIECBAgQCAnYPTKVSoQAQIECBAgQIAAAQIECBAgQICA0csPECBAgAABAgQIECBAgAABAgQI5ASMXrlKBSJAgAABAgQIECBAgAABAgQIEDB6+QECBAgQIECAAAECBAgQIECAAIGcgNErV6lABAgQIECAAAECBAgQIECAAAECRi8/QIAAAQIECBAgQIAAAQIECBAgkBMweuUqFYgAAQIECBAgQIAAAQIECBAgQMDo5QcIECBAgAABAgQIECBAgAABAgRyAkavXKUCESBAgAABAgQIECBAgAABAgQIGL38AAECBAgQIECAAAECBAgQIECAQE7A6JWrVCACBAgQIECAAAECBAgQIECAAAGjlx8gQIAAAQIECBAgQIAAAQIECBDICRi9cpUKRIAAAQIECBAgQIAAAQIECBAgYPTyAwQIECBAgAABAgQIECBAgAABAjkBo1euUoEIECBAgAABAgQIECBAgAABAgSMXn6AAAECBAgQIECAAAECBAgQIEAgJ2D0ylUqEAECBAgQIECAAAECBAgQIECAgNHLDxAgQIAAAQIECBAgQIAAAQIECOQEjF65SgUiQIAAAQIECBAgQIAAAQIECBAwevkBAgQIECBAgAABAgQIECBAgACBnIDRK1epQAQIECBAgAABAgQIECBAgAABAkYvP0CAAAECBAgQIECAAAECBAgQIJATMHrlKhWIAAECBAgQIECAAAECBAgQIEDA6OUHCBAgQIAAAQIECBAgQIAAAQIEcgJGr1ylAhEgQIAAAQIECBAgQIAAAQIECBi9/AABAgQIECBAgAABAgQIECBAgEBOwOiVq1QgAgQIECBAgAABAgQIECBAgAABo5cfIECAAAECBAgQIECAAAECBAgQyAkYvXKVCkSAAAECBAgQIECAAAECBAgQIGD08gMECBAgQIAAAQIECBAgQIAAAQI5AaNXrlKBCBAgQIAAAQIECBAgQIAAAQIEjF5+gAABAgQIECBAgAABAgQIECBAICdg9MpVKhABAgQIECBAgAABAgQIECBAgIDRyw8QIECAAAECBAgQIECAAAECBAjkBIxeuUoFIkCAAAECBAgQIECAAAECBAgQMHr5AQIECBAgQIAAAQIECBAgQIAAgZyA0StXqUAECBAgQIAAAQIECBAgQIAAAQJGLz9AgAABAgQIECBAgAABAgQIECCQEzB65SoViAABAgQIECBAgAABAgQIECBAwOjlBwgQIECAAAECBAgQIECAAAECBHICRq9cpQIRIECAAAECBAgQIECAAAECBAgYvfwAAQIECBAgQIAAAQIECBAgQIBATsDolatUIAIECBAgQIAAAQIECBAgQIAAAaOXHyBAgAABAgQIECBAgAABAgQIEMgJGL1ylQpEgAABAgQIECBAgAABAgQIECBg9PIDBAgQIECAAAECBAgQIECAAAECOQGjV65SgQgQIECAAAECBAgQIECAAAECBIxefoAAAQIECBAgQIAAAQIECBAgQCAnYPTKVSoQAQIECBAgQIAAAQIECBAgQICA0csPECBAgAABAgQIECBAgAABAgQI5ASMXrlKBSJAgAABAgQIECBAgAABAgQIEDB6+QECBAgQIECAAAECBAgQIECAAIGcgNErV6lABAgQIECAAAECBAgQIECAAAECRi8/QIAAAQIECBAgQIAAAQIECBAgkBMweuUqFYgAAQIECBAgQIAAAQIECBAgQMDo5QcIECBAgAABAgQIECBAgAABAgRyAkavXKUCESBAgAABAgQIECBAgAABAgQIGL38AAECBAgQIECAAAECBAgQIECAQE7A6JWrVCACBAgQIECAAAECBAgQIECAAAGjlx8gQIAAAQIECBAgQIAAAQIECBDICRi9cpUKRIAAAQIECBAgQIAAAQIECBAgYPTyAwQIECBAgAABAgQIECBAgAABAjkBo1euUoEIECBAgAABAgQIECBAgAABAgSMXn6AAAECBAgQIECAAAECBAgQIEAgJ2D0ylUqEAECBAgQIECAAAECBAgQIECAgNHLDxAgQIAAAQIECBAgQIAAAQIECOQEjF65SgUiQIAAAQIECBAgQIAAAQIECBAwevkBAgQIECBAgAABAgQIECBAgACBnIDRK1epQAQIECBAgAABAgQIECBAgAABAkYvP0CAAAECBAgQIECAAAECBAgQIJATMHrlKhWIAAECBAgQIECAAAECBAgQIEDA6OUHCBAgQIAAAQIECBAgQIAAAQIEcgJGr1ylAhEgQIAAAQIECBAgQIAAAQIECBi9/AABAgQIECBAgAABAgQIECBAgEBOwOiVq1QgAgQIECBAgAABAgQIECBAgAABo5cfIECAAAECBAgQIECAAAECBAgQyAkYvXKVCkSAAAECBAgQIECAAAECBAgQIGD08gMECBAgQIAAAQIECBAgQIAAAQI5AaNXrlKBCBAgQIAAAQIECBAgQIAAAQIEjF5+gAABAgQIECBAgAABAgQIECBAICdg9MpVKhABAgQIECBAgAABAgQIECBAgIDRyw8QIECAAAECBAgQIECAAAECBAjkBIxeuUoFIkCAAAECBAgQIECAAAECBAgQMHr5AQIECBAgQIAAAQIECBAgQIAAgZyA0StXqUAECBAgQIAAAQIECBAgQIAAAQJGLz9AgAABAgQIECBAgAABAgQIECCQEzB65SoViAABAgQIECBAgAABAgQIECBAwOjlBwgQIECAAAECBAgQIECAAAECBHICRq9cpQIRIECAAAECBAgQIECAAAECBAgYvfwAAQIECBAgQIAAAQIECBAgQIBATsDolatUIAIECBAgQIAAAQIECBAgQIAAAaOXHyBAgAABAgQIECBAgAABAgQIEMgJGL1ylQpEgAABAgQIECBAgAABAgQIECBg9PIDBAgQIECAAAECBAgQIECAAAECOQGjV65SgQgQIECAAAECBAgQIECAAAECBIxefoAAAQIECBAgQIAAAQIECBAgQCAnYPTKVSoQAQIECBAgQIAAAQIECBAgQICA0csPECBAgAABAgQIECBAgAABAgQI5ASMXrlKBSJAgAABAgQIECBAgAABAgQIEDB6+QECBAgQIECAAAECBAgQIECAAIGcgNErV6lABAgQIECAAAECBAgQIECAAAECRi8/QIAAAQIECBAgQIAAAQIECBAgkBMweuUqFYgAAQIECBAgQIAAAQIECBAgQMDo5QcIECBAgAABAgQIECBAgAABAgRyAkavXKUCESBAgAABAgQIECBAgAABAgQIGL38AAECBAgQIECAAAECBAgQIECAQE7A6JWrVCACBAgQIECAAAECBAgQIECAAAGjlx8gQIAAAQIECBAgQIAAAQIECBDICRi9cpUKRIAAAQIECBAgQIAAAQIECBAgYPTyAwQIECBAgAABAgQIECBAgAABAjkBo1euUoEIECBAgAABAgQIECBAgAABAgSMXn6AAAECBAgQIECAAAECBAgQIEAgJ2D0ylUqEAECBAgQIECAAAECBAgQIECAgNHLDxAgQIAAAQIECBAgQIAAAQIECOQEjF65SgUiQIAAAQIECBAgQIAAAQIECBAwevkBAgQIECBAgAABAgQIECBAgACBnIDRK1epQAQIECBAgAABAgQIECBAgAABAkYvP0CAAAECBAgQIECAAAECBAgQIJATMHrlKhWIAAECBAgQIECAAAECBAgQIEDA6OUHCBAgQIAAAQIECBAgQIAAAQIEcgJGr1ylAhEgQIAAAQIECBAgQIAAAQIECBi9/AABAgQIECBAgAABAgQIECBAgEBOwOiVq1QgAgQIECBAgAABAgQIECBAgAABo5cfIECAAAECBAgQIECAAAECBAgQyAkYvXKVCkSAAAECBAgQIECAAAECBAgQIGD08gMECBAgQIAAAQIECBAgQIAAAQI5AaNXrlKBCBAgQIAAAQIECBAgQIAAAQIEjF5+gAABAgQIECBAgAABAgQIECBAICdg9MpVKhABAgQIECBAgAABAgQIECBAgIDRyw8QIECAAAECBAgQIECAAAECBAjkBIxeuUoFIkCAAAECBAgQIECAAAECBAgQMHr5AQIECBAgQIAAAQIECBAgQIAAgZyA0StXqUAECBAgQIAAAQIECBAgQIAAAQJGLz9AgAABAgQIECBAgAABAgQIECCQEzB65SoViAABAgQIECBAgAABAgQIECBAwOjlBwgQIECAAAECBAgQIECAAAECBHICRq9cpQIRIECAAAECBAgQIECAAAECBAgYvfwAAQIECBAgQIAAAQIECBAgQIBATsDolatUIAIECBAgQIAAAQIECBAgQIAAAaOXHyBAgAABAgQIECBAgAABAgQIEMgJGL1ylQpEgAABAgQIECBAgAABAgQIECBg9PIDBAgQIECAAAECBAgQIECAAAECOQGjV65SgQgQIECAAAECBAgQIECAAAECBIxefoAAAQIECBAgQIAAAQIECBAgQCAnYPTKVSoQAQIECBAgQIAAAQIECBAgQICA0csPECBAgAABAgQIENZAnRkAAA2hSURBVCBAgAABAgQI5ASMXrlKBSJAgAABAgQIECBAgAABAgQIEDB6+QECBAgQIECAAAECBAgQIECAAIGcgNErV6lABAgQIECAAAECBAgQIECAAAECRi8/QIAAAQIECBAgQIAAAQIECBAgkBMweuUqFYgAAQIECBAgQIAAAQIECBAgQMDo5QcIECBAgAABAgQIECBAgAABAgRyAkavXKUCESBAgAABAgQIECBAgAABAgQIGL38AAECBAgQIECAAAECBAgQIECAQE7A6JWrVCACBAgQIECAAAECBAgQIECAAAGjlx8gQIAAAQIECBAgQIAAAQIECBDICRi9cpUKRIAAAQIECBAgQIAAAQIECBAgYPTyAwQIECBAgAABAgQIECBAgAABAjkBo1euUoEIECBAgAABAgQIECBAgAABAgSMXn6AAAECBAgQIECAAAECBAgQIEAgJ2D0ylUqEAECBAgQIECAAAECBAgQIECAgNHLDxAgQIAAAQIECBAgQIAAAQIECOQEjF65SgUiQIAAAQIECBAgQIAAAQIECBAwevkBAgQIECBAgAABAgQIECBAgACBnIDRK1epQAQIECBAgAABAgQIECBAgAABAkYvP0CAAAECBAgQIECAAAECBAgQIJATMHrlKhWIAAECBAgQIECAAAECBAgQIEDA6OUHCBAgQIAAAQIECBAgQIAAAQIEcgJGr1ylAhEgQIAAAQIECBAgQIAAAQIECBi9/AABAgQIECBAgAABAgQIECBAgEBOwOiVq1QgAgQIECBAgAABAgQIECBAgAABo5cfIECAAAECBAgQIECAAAECBAgQyAkYvXKVCkSAAAECBAgQIECAAAECBAgQIGD08gMECBAgQIAAAQIECBAgQIAAAQI5AaNXrlKBCBAgQIAAAQIECBAgQIAAAQIEjF5+gAABAgQIECBAgAABAgQIECBAICdg9MpVKhABAgQIECBAgAABAgQIECBAgIDRyw8QIECAAAECBAgQIECAAAECBAjkBIxeuUoFIkCAAAECBAgQIECAAAECBAgQMHr5AQIECBAgQIAAAQIECBAgQIAAgZyA0StXqUAECBAgQIAAAQIECBAgQIAAAQJGLz9AgAABAgQIECBAgAABAgQIECCQEzB65SoViAABAgQIECBAgAABAgQIECBAwOjlBwgQIECAAAECBAgQIECAAAECBHICRq9cpQIRIECAAAECBAgQIECAAAECBAgYvfwAAQIECBAgQIAAAQIECBAgQIBATsDolatUIAIECBAgQIAAAQIECBAgQIAAAaOXHyBAgAABAgQIECBAgAABAgQIEMgJGL1ylQpEgAABAgQIECBAgAABAgQIECBg9PIDBAgQIECAAAECBAgQIECAAAECOQGjV65SgQgQIECAAAECBAgQIECAAAECBIxefoAAAQIECBAgQIAAAQIECBAgQCAnYPTKVSoQAQIECBAgQIAAAQIECBAgQICA0csPECBAgAABAgQIECBAgAABAgQI5ASMXrlKBSJAgAABAgQIECBAgAABAgQIEDB6+QECBAgQIECAAAECBAgQIECAAIGcgNErV6lABAgQIECAAAECBAgQIECAAAECRi8/QIAAAQIECBAgQIAAAQIECBAgkBMweuUqFYgAAQIECBAgQIAAAQIECBAgQMDo5QcIECBAgAABAgQIECBAgAABAgRyAkavXKUCESBAgAABAgQIECBAgAABAgQIGL38AAECBAgQIECAAAECBAgQIECAQE7A6JWrVCACBAgQIECAAAECBAgQIECAAAGjlx8gQIAAAQIECBAgQIAAAQIECBDICRi9cpUKRIAAAQIECBAgQIAAAQIECBAgYPTyAwQIECBAgAABAgQIECBAgAABAjkBo1euUoEIECBAgAABAgQIECBAgAABAgSMXn6AAAECBAgQIECAAAECBAgQIEAgJ2D0ylUqEAECBAgQIECAAAECBAgQIECAgNHLDxAgQIAAAQIECBAgQIAAAQIECOQEjF65SgUiQIAAAQIECBAgQIAAAQIECBAwevkBAgQIECBAgAABAgQIECBAgACBnIDRK1epQAQIECBAgAABAgQIECBAgAABAkYvP0CAAAECBAgQIECAAAECBAgQIJATMHrlKhWIAAECBAgQIECAAAECBAgQIEDA6OUHCBAgQIAAAQIECBAgQIAAAQIEcgJGr1ylAhEgQIAAAQIECBAgQIAAAQIECBi9/AABAgQIECBAgAABAgQIECBAgEBOwOiVq1QgAgQIECBAgAABAgQIECBAgAABo5cfIECAAAECBAgQIECAAAECBAgQyAkYvXKVCkSAAAECBAgQIECAAAECBAgQIGD08gMECBAgQIAAAQIECBAgQIAAAQI5AaNXrlKBCBAgQIAAAQIECBAgQIAAAQIEjF5+gAABAgQIECBAgAABAgQIECBAICdg9MpVKhABAgQIECBAgAABAgQIECBAgIDRyw8QIECAAAECBAgQIECAAAECBAjkBIxeuUoFIkCAAAECBAgQIECAAAECBAgQMHr5AQIECBAgQIAAAQIECBAgQIAAgZyA0StXqUAECBAgQIAAAQIECBAgQIAAAQJGLz9AgAABAgQIECBAgAABAgQIECCQEzB65SoViAABAgQIECBAgAABAgQIECBAwOjlBwgQIECAAAECBAgQIECAAAECBHICRq9cpQIRIECAAAECBAgQIECAAAECBAgYvfwAAQIECBAgQIAAAQIECBAgQIBATsDolatUIAIECBAgQIAAAQIECBAgQIAAAaOXHyBAgAABAgQIECBAgAABAgQIEMgJGL1ylQpEgAABAgQIECBAgAABAgQIECBg9PIDBAgQIECAAAECBAgQIECAAAECOQGjV65SgQgQIECAAAECBAgQIECAAAECBIxefoAAAQIECBAgQIAAAQIECBAgQCAnYPTKVSoQAQIECBAgQIAAAQIECBAgQICA0csPECBAgAABAgQIECBAgAABAgQI5ASMXrlKBSJAgAABAgQIECBAgAABAgQIEDB6+QECBAgQIECAAAECBAgQIECAAIGcgNErV6lABAgQIECAAAECBAgQIECAAAECRi8/QIAAAQIECBAgQIAAAQIECBAgkBMweuUqFYgAAQIECBAgQIAAAQIECBAgQMDo5QcIECBAgAABAgQIECBAgAABAgRyAkavXKUCESBAgAABAgQIECBAgAABAgQIGL38AAECBAgQIECAAAECBAgQIECAQE7A6JWrVCACBAgQIECAAAECBAgQIECAAAGjlx8gQIAAAQIECBAgQIAAAQIECBDICRi9cpUKRIAAAQIECBAgQIAAAQIECBAgYPTyAwQIECBAgAABAgQIECBAgAABAjkBo1euUoEIECBAgAABAgQIECBAgAABAgSMXn6AAAECBAgQIECAAAECBAgQIEAgJ2D0ylUqEAECBAgQIECAAAECBAgQIECAgNHLDxAgQIAAAQIECBAgQIAAAQIECOQEjF65SgUiQIAAAQIECBAgQIAAAQIECBAwevkBAgQIECBAgAABAgQIECBAgACBnIDRK1epQAQIECBAgAABAgQIECBAgAABAkYvP0CAAAECBAgQIECAAAECBAgQIJATMHrlKhWIAAECBAgQIECAAAECBAgQIEDA6OUHCBAgQIAAAQIECBAgQIAAAQIEcgJGr1ylAhEgQIAAAQIECBAgQIAAAQIECBi9/AABAgQIECBAgAABAgQIECBAgEBOwOiVq1QgAgQIECBAgAABAgQIECBAgAABo5cfIECAAAECBAgQIECAAAECBAgQyAkYvXKVCkSAAAECBAgQIECAAAECBAgQIGD08gMECBAgQIAAAQIECBAgQIAAAQI5AaNXrlKBCBAgQIAAAQIECBAgQIAAAQIEjF5+gAABAgQIECBAgAABAgQIECBAICdg9MpVKhABAgQIECBAgAABAgQIECBAgIDRyw8QIECAAAECBAgQIECAAAECBAjkBIxeuUoFIkCAAAECBAgQIECAAAECBAgQMHr5AQIECBAgQIAAAQIECBAgQIAAgZyA0StXqUAECBAgQIAAAQIECBAgQIAAAQJGLz9AgAABAgQIECBAgAABAgQIECCQEzB65SoViAABAgQIECBAgAABAgQIECBAwOjlBwgQIECAAAECBAgQIECAAAECBHICRq9cpQIRIECAAAECBAgQIECAAAECBAgYvfwAAQIECBAgQIAAAQIECBAgQIBATsDolatUIAIECBAgQIAAAQIECBAgQIAAAaOXHyBAgAABAgQIECBAgAABAgQIEMgJGL1ylQpEgAABAgQIECBAgAABAgQIECBg9PIDBAgQIECAAAECBAgQIECAAAECOQGjV65SgQgQIECAAAECBAgQIECAAAECBIxefoAAAQIECBAgQIAAAQIECBAgQCAnYPTKVSoQAQIECBAgQIAAAQIECBAgQICA0csPECBAgAABAgQIECBAgAABAgQI5ASMXrlKBSJAgAABAgQIECBAgAABAgQIEDB6+QECBAgQIECAAAECBAgQIECAAIGcgNErV6lABAgQIECAAAECBAgQIECAAAECRi8/QIAAAQIECBAgQIAAAQIECBAgkBMweuUqFYgAAQIECBAgQIAAAQIECBAgQOABCGwB9VqDbJQAAAAASUVORK5CYII="/>
          <p:cNvSpPr>
            <a:spLocks noChangeAspect="1" noChangeArrowheads="1"/>
          </p:cNvSpPr>
          <p:nvPr/>
        </p:nvSpPr>
        <p:spPr bwMode="auto">
          <a:xfrm>
            <a:off x="1395413" y="10366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10A25"/>
              </a:buClr>
              <a:buChar char="•"/>
              <a:defRPr sz="2800">
                <a:solidFill>
                  <a:srgbClr val="C00000"/>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endParaRPr lang="en-US" altLang="en-US" sz="2400">
              <a:solidFill>
                <a:srgbClr val="1D427C"/>
              </a:solidFill>
              <a:latin typeface="Arial" charset="0"/>
            </a:endParaRPr>
          </a:p>
        </p:txBody>
      </p:sp>
      <p:sp>
        <p:nvSpPr>
          <p:cNvPr id="4" name="Block Arc 3"/>
          <p:cNvSpPr/>
          <p:nvPr/>
        </p:nvSpPr>
        <p:spPr bwMode="auto">
          <a:xfrm>
            <a:off x="144368" y="998442"/>
            <a:ext cx="1708925" cy="1608591"/>
          </a:xfrm>
          <a:prstGeom prst="blockArc">
            <a:avLst>
              <a:gd name="adj1" fmla="val 10962770"/>
              <a:gd name="adj2" fmla="val 4718898"/>
              <a:gd name="adj3" fmla="val 15919"/>
            </a:avLst>
          </a:prstGeom>
          <a:solidFill>
            <a:srgbClr val="251D75"/>
          </a:solidFill>
          <a:ln w="9525" cap="flat" cmpd="sng" algn="ctr">
            <a:solidFill>
              <a:schemeClr val="tx1"/>
            </a:solidFill>
            <a:prstDash val="solid"/>
            <a:round/>
            <a:headEnd type="none" w="med" len="med"/>
            <a:tailEnd type="none" w="med" len="med"/>
          </a:ln>
          <a:effectLst/>
        </p:spPr>
        <p:txBody>
          <a:bodyPr/>
          <a:lstStyle/>
          <a:p>
            <a:endParaRPr lang="en-US">
              <a:solidFill>
                <a:srgbClr val="1D427C"/>
              </a:solidFill>
              <a:ea typeface="ＭＳ Ｐゴシック" pitchFamily="-112" charset="-128"/>
            </a:endParaRPr>
          </a:p>
        </p:txBody>
      </p:sp>
      <p:sp>
        <p:nvSpPr>
          <p:cNvPr id="23" name="Block Arc 22"/>
          <p:cNvSpPr/>
          <p:nvPr/>
        </p:nvSpPr>
        <p:spPr bwMode="auto">
          <a:xfrm rot="10800000">
            <a:off x="4556124" y="4684114"/>
            <a:ext cx="1717675" cy="1774825"/>
          </a:xfrm>
          <a:prstGeom prst="blockArc">
            <a:avLst>
              <a:gd name="adj1" fmla="val 11394098"/>
              <a:gd name="adj2" fmla="val 4090944"/>
              <a:gd name="adj3" fmla="val 16765"/>
            </a:avLst>
          </a:prstGeom>
          <a:solidFill>
            <a:srgbClr val="C40000"/>
          </a:solidFill>
          <a:ln w="9525" cap="flat" cmpd="sng" algn="ctr">
            <a:solidFill>
              <a:schemeClr val="tx1"/>
            </a:solidFill>
            <a:prstDash val="solid"/>
            <a:round/>
            <a:headEnd type="none" w="med" len="med"/>
            <a:tailEnd type="none" w="med" len="med"/>
          </a:ln>
          <a:effectLst/>
        </p:spPr>
        <p:txBody>
          <a:bodyPr/>
          <a:lstStyle/>
          <a:p>
            <a:pPr>
              <a:defRPr/>
            </a:pPr>
            <a:endParaRPr lang="en-US">
              <a:solidFill>
                <a:srgbClr val="1D427C"/>
              </a:solidFill>
              <a:ea typeface="ＭＳ Ｐゴシック" pitchFamily="-112" charset="-128"/>
            </a:endParaRPr>
          </a:p>
        </p:txBody>
      </p:sp>
      <p:sp>
        <p:nvSpPr>
          <p:cNvPr id="24" name="Block Arc 23"/>
          <p:cNvSpPr/>
          <p:nvPr/>
        </p:nvSpPr>
        <p:spPr bwMode="auto">
          <a:xfrm>
            <a:off x="1981200" y="2375623"/>
            <a:ext cx="1716088" cy="1774825"/>
          </a:xfrm>
          <a:prstGeom prst="blockArc">
            <a:avLst>
              <a:gd name="adj1" fmla="val 10962770"/>
              <a:gd name="adj2" fmla="val 4486985"/>
              <a:gd name="adj3" fmla="val 16771"/>
            </a:avLst>
          </a:prstGeom>
          <a:solidFill>
            <a:srgbClr val="251D75"/>
          </a:solidFill>
          <a:ln w="9525" cap="flat" cmpd="sng" algn="ctr">
            <a:solidFill>
              <a:schemeClr val="tx1"/>
            </a:solidFill>
            <a:prstDash val="solid"/>
            <a:round/>
            <a:headEnd type="none" w="med" len="med"/>
            <a:tailEnd type="none" w="med" len="med"/>
          </a:ln>
          <a:effectLst/>
        </p:spPr>
        <p:txBody>
          <a:bodyPr/>
          <a:lstStyle/>
          <a:p>
            <a:pPr>
              <a:defRPr/>
            </a:pPr>
            <a:endParaRPr lang="en-US">
              <a:solidFill>
                <a:srgbClr val="1D427C"/>
              </a:solidFill>
              <a:ea typeface="ＭＳ Ｐゴシック" pitchFamily="-112" charset="-128"/>
            </a:endParaRPr>
          </a:p>
        </p:txBody>
      </p:sp>
      <p:sp>
        <p:nvSpPr>
          <p:cNvPr id="25" name="Block Arc 24"/>
          <p:cNvSpPr/>
          <p:nvPr/>
        </p:nvSpPr>
        <p:spPr bwMode="auto">
          <a:xfrm rot="10800000">
            <a:off x="2382838" y="3821459"/>
            <a:ext cx="1717675" cy="1774825"/>
          </a:xfrm>
          <a:prstGeom prst="blockArc">
            <a:avLst>
              <a:gd name="adj1" fmla="val 9410688"/>
              <a:gd name="adj2" fmla="val 4486985"/>
              <a:gd name="adj3" fmla="val 16771"/>
            </a:avLst>
          </a:prstGeom>
          <a:solidFill>
            <a:srgbClr val="B40000"/>
          </a:solidFill>
          <a:ln w="9525" cap="flat" cmpd="sng" algn="ctr">
            <a:solidFill>
              <a:schemeClr val="tx1"/>
            </a:solidFill>
            <a:prstDash val="solid"/>
            <a:round/>
            <a:headEnd type="none" w="med" len="med"/>
            <a:tailEnd type="none" w="med" len="med"/>
          </a:ln>
          <a:effectLst/>
        </p:spPr>
        <p:txBody>
          <a:bodyPr/>
          <a:lstStyle/>
          <a:p>
            <a:pPr>
              <a:defRPr/>
            </a:pPr>
            <a:endParaRPr lang="en-US">
              <a:solidFill>
                <a:srgbClr val="1D427C"/>
              </a:solidFill>
              <a:ea typeface="ＭＳ Ｐゴシック" pitchFamily="-112" charset="-128"/>
            </a:endParaRPr>
          </a:p>
        </p:txBody>
      </p:sp>
      <p:sp>
        <p:nvSpPr>
          <p:cNvPr id="27" name="Block Arc 26"/>
          <p:cNvSpPr/>
          <p:nvPr/>
        </p:nvSpPr>
        <p:spPr bwMode="auto">
          <a:xfrm>
            <a:off x="3739574" y="3517566"/>
            <a:ext cx="1717675" cy="1774825"/>
          </a:xfrm>
          <a:prstGeom prst="blockArc">
            <a:avLst>
              <a:gd name="adj1" fmla="val 10299459"/>
              <a:gd name="adj2" fmla="val 2722881"/>
              <a:gd name="adj3" fmla="val 17915"/>
            </a:avLst>
          </a:prstGeom>
          <a:solidFill>
            <a:srgbClr val="1D165A"/>
          </a:solidFill>
          <a:ln w="9525" cap="flat" cmpd="sng" algn="ctr">
            <a:solidFill>
              <a:schemeClr val="tx1"/>
            </a:solidFill>
            <a:prstDash val="solid"/>
            <a:round/>
            <a:headEnd type="none" w="med" len="med"/>
            <a:tailEnd type="none" w="med" len="med"/>
          </a:ln>
          <a:effectLst/>
        </p:spPr>
        <p:txBody>
          <a:bodyPr/>
          <a:lstStyle/>
          <a:p>
            <a:pPr>
              <a:defRPr/>
            </a:pPr>
            <a:endParaRPr lang="en-US">
              <a:solidFill>
                <a:srgbClr val="1D427C"/>
              </a:solidFill>
              <a:ea typeface="ＭＳ Ｐゴシック" pitchFamily="-112" charset="-128"/>
            </a:endParaRPr>
          </a:p>
        </p:txBody>
      </p:sp>
      <p:sp>
        <p:nvSpPr>
          <p:cNvPr id="6165" name="Oval 4"/>
          <p:cNvSpPr>
            <a:spLocks noChangeArrowheads="1"/>
          </p:cNvSpPr>
          <p:nvPr/>
        </p:nvSpPr>
        <p:spPr bwMode="auto">
          <a:xfrm>
            <a:off x="512763" y="1375073"/>
            <a:ext cx="938213" cy="855328"/>
          </a:xfrm>
          <a:prstGeom prst="ellipse">
            <a:avLst/>
          </a:prstGeom>
          <a:solidFill>
            <a:srgbClr val="251D75"/>
          </a:solidFill>
          <a:ln w="9525" algn="ctr">
            <a:solidFill>
              <a:schemeClr val="tx1"/>
            </a:solidFill>
            <a:round/>
            <a:headEnd/>
            <a:tailEnd/>
          </a:ln>
        </p:spPr>
        <p:txBody>
          <a:bodyPr/>
          <a:lstStyle/>
          <a:p>
            <a:pPr>
              <a:spcBef>
                <a:spcPct val="0"/>
              </a:spcBef>
            </a:pPr>
            <a:endParaRPr lang="en-US" altLang="en-US" sz="1200" dirty="0">
              <a:solidFill>
                <a:srgbClr val="1D427C"/>
              </a:solidFill>
              <a:latin typeface="Arial Black" pitchFamily="34" charset="0"/>
              <a:ea typeface="ＭＳ Ｐゴシック" pitchFamily="34" charset="-128"/>
              <a:cs typeface="Georgia" pitchFamily="18" charset="0"/>
            </a:endParaRPr>
          </a:p>
          <a:p>
            <a:pPr>
              <a:spcBef>
                <a:spcPct val="0"/>
              </a:spcBef>
            </a:pPr>
            <a:r>
              <a:rPr lang="en-US" altLang="en-US" sz="1400" dirty="0">
                <a:solidFill>
                  <a:prstClr val="white"/>
                </a:solidFill>
                <a:latin typeface="Arial Black" pitchFamily="34" charset="0"/>
                <a:ea typeface="ＭＳ Ｐゴシック" pitchFamily="34" charset="-128"/>
                <a:cs typeface="Georgia" pitchFamily="18" charset="0"/>
              </a:rPr>
              <a:t>2011</a:t>
            </a:r>
          </a:p>
        </p:txBody>
      </p:sp>
      <p:sp>
        <p:nvSpPr>
          <p:cNvPr id="6166" name="Oval 28"/>
          <p:cNvSpPr>
            <a:spLocks noChangeArrowheads="1"/>
          </p:cNvSpPr>
          <p:nvPr/>
        </p:nvSpPr>
        <p:spPr bwMode="auto">
          <a:xfrm>
            <a:off x="4948236" y="5099246"/>
            <a:ext cx="933450" cy="944562"/>
          </a:xfrm>
          <a:prstGeom prst="ellipse">
            <a:avLst/>
          </a:prstGeom>
          <a:solidFill>
            <a:srgbClr val="C40000"/>
          </a:solidFill>
          <a:ln w="9525" algn="ctr">
            <a:solidFill>
              <a:schemeClr val="tx1"/>
            </a:solidFill>
            <a:round/>
            <a:headEnd/>
            <a:tailEnd/>
          </a:ln>
        </p:spPr>
        <p:txBody>
          <a:bodyPr/>
          <a:lstStyle>
            <a:lvl1pPr>
              <a:spcBef>
                <a:spcPct val="20000"/>
              </a:spcBef>
              <a:buClr>
                <a:srgbClr val="C10A25"/>
              </a:buClr>
              <a:buChar char="•"/>
              <a:defRPr sz="2800">
                <a:solidFill>
                  <a:srgbClr val="C00000"/>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endParaRPr lang="en-US" altLang="en-US" sz="1400" dirty="0">
              <a:solidFill>
                <a:srgbClr val="1D427C"/>
              </a:solidFill>
              <a:latin typeface="Arial Black" pitchFamily="34" charset="0"/>
            </a:endParaRPr>
          </a:p>
          <a:p>
            <a:pPr>
              <a:spcBef>
                <a:spcPct val="0"/>
              </a:spcBef>
              <a:buClrTx/>
              <a:buFontTx/>
              <a:buNone/>
            </a:pPr>
            <a:r>
              <a:rPr lang="en-US" altLang="en-US" sz="1400" dirty="0" smtClean="0">
                <a:solidFill>
                  <a:prstClr val="white"/>
                </a:solidFill>
                <a:latin typeface="Arial Black" pitchFamily="34" charset="0"/>
              </a:rPr>
              <a:t>2016</a:t>
            </a:r>
            <a:endParaRPr lang="en-US" altLang="en-US" sz="1400" dirty="0">
              <a:solidFill>
                <a:prstClr val="white"/>
              </a:solidFill>
              <a:latin typeface="Arial Black" pitchFamily="34" charset="0"/>
            </a:endParaRPr>
          </a:p>
        </p:txBody>
      </p:sp>
      <p:sp>
        <p:nvSpPr>
          <p:cNvPr id="6167" name="Oval 29"/>
          <p:cNvSpPr>
            <a:spLocks noChangeArrowheads="1"/>
          </p:cNvSpPr>
          <p:nvPr/>
        </p:nvSpPr>
        <p:spPr bwMode="auto">
          <a:xfrm>
            <a:off x="2382838" y="2755035"/>
            <a:ext cx="933450" cy="944563"/>
          </a:xfrm>
          <a:prstGeom prst="ellipse">
            <a:avLst/>
          </a:prstGeom>
          <a:solidFill>
            <a:srgbClr val="251D75"/>
          </a:solidFill>
          <a:ln w="9525" algn="ctr">
            <a:solidFill>
              <a:schemeClr val="tx1"/>
            </a:solidFill>
            <a:round/>
            <a:headEnd/>
            <a:tailEnd/>
          </a:ln>
        </p:spPr>
        <p:txBody>
          <a:bodyPr/>
          <a:lstStyle>
            <a:lvl1pPr>
              <a:spcBef>
                <a:spcPct val="20000"/>
              </a:spcBef>
              <a:buClr>
                <a:srgbClr val="C10A25"/>
              </a:buClr>
              <a:buChar char="•"/>
              <a:defRPr sz="2800">
                <a:solidFill>
                  <a:srgbClr val="C00000"/>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endParaRPr lang="en-US" altLang="en-US" sz="1200" dirty="0">
              <a:solidFill>
                <a:srgbClr val="1D427C"/>
              </a:solidFill>
              <a:latin typeface="Arial Black" pitchFamily="34" charset="0"/>
            </a:endParaRPr>
          </a:p>
          <a:p>
            <a:pPr>
              <a:spcBef>
                <a:spcPct val="0"/>
              </a:spcBef>
              <a:buClrTx/>
              <a:buFontTx/>
              <a:buNone/>
            </a:pPr>
            <a:r>
              <a:rPr lang="en-US" altLang="en-US" sz="1400" dirty="0">
                <a:solidFill>
                  <a:prstClr val="white"/>
                </a:solidFill>
                <a:latin typeface="Arial Black" pitchFamily="34" charset="0"/>
              </a:rPr>
              <a:t>2013</a:t>
            </a:r>
          </a:p>
        </p:txBody>
      </p:sp>
      <p:sp>
        <p:nvSpPr>
          <p:cNvPr id="6168" name="Oval 30"/>
          <p:cNvSpPr>
            <a:spLocks noChangeArrowheads="1"/>
          </p:cNvSpPr>
          <p:nvPr/>
        </p:nvSpPr>
        <p:spPr bwMode="auto">
          <a:xfrm>
            <a:off x="2806124" y="4236590"/>
            <a:ext cx="933450" cy="944562"/>
          </a:xfrm>
          <a:prstGeom prst="ellipse">
            <a:avLst/>
          </a:prstGeom>
          <a:solidFill>
            <a:srgbClr val="B40000"/>
          </a:solidFill>
          <a:ln w="9525" algn="ctr">
            <a:solidFill>
              <a:schemeClr val="tx1"/>
            </a:solidFill>
            <a:round/>
            <a:headEnd/>
            <a:tailEnd/>
          </a:ln>
        </p:spPr>
        <p:txBody>
          <a:bodyPr/>
          <a:lstStyle>
            <a:lvl1pPr>
              <a:spcBef>
                <a:spcPct val="20000"/>
              </a:spcBef>
              <a:buClr>
                <a:srgbClr val="C10A25"/>
              </a:buClr>
              <a:buChar char="•"/>
              <a:defRPr sz="2800">
                <a:solidFill>
                  <a:srgbClr val="C00000"/>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endParaRPr lang="en-US" altLang="en-US" sz="1400" dirty="0">
              <a:solidFill>
                <a:srgbClr val="1D427C"/>
              </a:solidFill>
              <a:latin typeface="Arial Black" pitchFamily="34" charset="0"/>
            </a:endParaRPr>
          </a:p>
          <a:p>
            <a:pPr>
              <a:spcBef>
                <a:spcPct val="0"/>
              </a:spcBef>
              <a:buClrTx/>
              <a:buFontTx/>
              <a:buNone/>
            </a:pPr>
            <a:r>
              <a:rPr lang="en-US" altLang="en-US" sz="1400" dirty="0">
                <a:solidFill>
                  <a:prstClr val="white"/>
                </a:solidFill>
                <a:latin typeface="Arial Black" pitchFamily="34" charset="0"/>
              </a:rPr>
              <a:t>2014</a:t>
            </a:r>
          </a:p>
        </p:txBody>
      </p:sp>
      <p:sp>
        <p:nvSpPr>
          <p:cNvPr id="6169" name="Oval 31"/>
          <p:cNvSpPr>
            <a:spLocks noChangeArrowheads="1"/>
          </p:cNvSpPr>
          <p:nvPr/>
        </p:nvSpPr>
        <p:spPr bwMode="auto">
          <a:xfrm>
            <a:off x="4117203" y="3911576"/>
            <a:ext cx="962416" cy="889024"/>
          </a:xfrm>
          <a:prstGeom prst="ellipse">
            <a:avLst/>
          </a:prstGeom>
          <a:solidFill>
            <a:srgbClr val="251D75"/>
          </a:solidFill>
          <a:ln w="9525" algn="ctr">
            <a:solidFill>
              <a:schemeClr val="tx1"/>
            </a:solidFill>
            <a:round/>
            <a:headEnd/>
            <a:tailEnd/>
          </a:ln>
        </p:spPr>
        <p:txBody>
          <a:bodyPr/>
          <a:lstStyle/>
          <a:p>
            <a:pPr>
              <a:spcBef>
                <a:spcPct val="0"/>
              </a:spcBef>
            </a:pPr>
            <a:endParaRPr lang="en-US" altLang="en-US" sz="1200" dirty="0">
              <a:solidFill>
                <a:srgbClr val="1D427C"/>
              </a:solidFill>
              <a:latin typeface="Arial Black" pitchFamily="34" charset="0"/>
              <a:ea typeface="ＭＳ Ｐゴシック" pitchFamily="34" charset="-128"/>
              <a:cs typeface="Georgia" pitchFamily="18" charset="0"/>
            </a:endParaRPr>
          </a:p>
          <a:p>
            <a:pPr>
              <a:spcBef>
                <a:spcPct val="0"/>
              </a:spcBef>
            </a:pPr>
            <a:r>
              <a:rPr lang="en-US" altLang="en-US" sz="1400" dirty="0" smtClean="0">
                <a:solidFill>
                  <a:prstClr val="white"/>
                </a:solidFill>
                <a:latin typeface="Arial Black" pitchFamily="34" charset="0"/>
                <a:ea typeface="ＭＳ Ｐゴシック" pitchFamily="34" charset="-128"/>
                <a:cs typeface="Georgia" pitchFamily="18" charset="0"/>
              </a:rPr>
              <a:t>2015</a:t>
            </a:r>
            <a:endParaRPr lang="en-US" altLang="en-US" sz="1400" dirty="0">
              <a:solidFill>
                <a:prstClr val="white"/>
              </a:solidFill>
              <a:latin typeface="Arial Black" pitchFamily="34" charset="0"/>
              <a:ea typeface="ＭＳ Ｐゴシック" pitchFamily="34" charset="-128"/>
              <a:cs typeface="Georgia" pitchFamily="18" charset="0"/>
            </a:endParaRPr>
          </a:p>
        </p:txBody>
      </p:sp>
      <p:sp>
        <p:nvSpPr>
          <p:cNvPr id="6176" name="Right Arrow 6"/>
          <p:cNvSpPr>
            <a:spLocks noChangeArrowheads="1"/>
          </p:cNvSpPr>
          <p:nvPr/>
        </p:nvSpPr>
        <p:spPr bwMode="auto">
          <a:xfrm rot="1895829">
            <a:off x="6347235" y="5708639"/>
            <a:ext cx="501650" cy="257175"/>
          </a:xfrm>
          <a:prstGeom prst="rightArrow">
            <a:avLst>
              <a:gd name="adj1" fmla="val 50000"/>
              <a:gd name="adj2" fmla="val 50255"/>
            </a:avLst>
          </a:prstGeom>
          <a:solidFill>
            <a:srgbClr val="B40000"/>
          </a:solidFill>
          <a:ln w="9525" algn="ctr">
            <a:solidFill>
              <a:schemeClr val="tx1"/>
            </a:solidFill>
            <a:round/>
            <a:headEnd/>
            <a:tailEnd/>
          </a:ln>
        </p:spPr>
        <p:txBody>
          <a:bodyPr/>
          <a:lstStyle>
            <a:lvl1pPr>
              <a:spcBef>
                <a:spcPct val="20000"/>
              </a:spcBef>
              <a:buClr>
                <a:srgbClr val="C10A25"/>
              </a:buClr>
              <a:buChar char="•"/>
              <a:defRPr sz="2800">
                <a:solidFill>
                  <a:srgbClr val="C00000"/>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endParaRPr lang="en-US" altLang="en-US" sz="2400">
              <a:solidFill>
                <a:srgbClr val="1D427C"/>
              </a:solidFill>
              <a:latin typeface="Arial" charset="0"/>
            </a:endParaRPr>
          </a:p>
        </p:txBody>
      </p:sp>
      <p:sp>
        <p:nvSpPr>
          <p:cNvPr id="38" name="Block Arc 37"/>
          <p:cNvSpPr/>
          <p:nvPr/>
        </p:nvSpPr>
        <p:spPr bwMode="auto">
          <a:xfrm rot="10800000">
            <a:off x="541337" y="2276517"/>
            <a:ext cx="1717675" cy="1774825"/>
          </a:xfrm>
          <a:prstGeom prst="blockArc">
            <a:avLst>
              <a:gd name="adj1" fmla="val 10962770"/>
              <a:gd name="adj2" fmla="val 4229023"/>
              <a:gd name="adj3" fmla="val 15945"/>
            </a:avLst>
          </a:prstGeom>
          <a:solidFill>
            <a:srgbClr val="C40000"/>
          </a:solidFill>
          <a:ln w="9525" cap="flat" cmpd="sng" algn="ctr">
            <a:solidFill>
              <a:schemeClr val="tx1"/>
            </a:solidFill>
            <a:prstDash val="solid"/>
            <a:round/>
            <a:headEnd type="none" w="med" len="med"/>
            <a:tailEnd type="none" w="med" len="med"/>
          </a:ln>
          <a:effectLst/>
        </p:spPr>
        <p:txBody>
          <a:bodyPr/>
          <a:lstStyle/>
          <a:p>
            <a:pPr>
              <a:defRPr/>
            </a:pPr>
            <a:endParaRPr lang="en-US">
              <a:solidFill>
                <a:srgbClr val="1D427C"/>
              </a:solidFill>
              <a:ea typeface="ＭＳ Ｐゴシック" pitchFamily="-112" charset="-128"/>
            </a:endParaRPr>
          </a:p>
        </p:txBody>
      </p:sp>
      <p:sp>
        <p:nvSpPr>
          <p:cNvPr id="39" name="Oval 28"/>
          <p:cNvSpPr>
            <a:spLocks noChangeArrowheads="1"/>
          </p:cNvSpPr>
          <p:nvPr/>
        </p:nvSpPr>
        <p:spPr bwMode="auto">
          <a:xfrm>
            <a:off x="928687" y="2698792"/>
            <a:ext cx="933450" cy="944562"/>
          </a:xfrm>
          <a:prstGeom prst="ellipse">
            <a:avLst/>
          </a:prstGeom>
          <a:solidFill>
            <a:srgbClr val="C40000"/>
          </a:solidFill>
          <a:ln w="9525" algn="ctr">
            <a:solidFill>
              <a:schemeClr val="tx1"/>
            </a:solidFill>
            <a:round/>
            <a:headEnd/>
            <a:tailEnd/>
          </a:ln>
        </p:spPr>
        <p:txBody>
          <a:bodyPr/>
          <a:lstStyle>
            <a:lvl1pPr>
              <a:spcBef>
                <a:spcPct val="20000"/>
              </a:spcBef>
              <a:buClr>
                <a:srgbClr val="C10A25"/>
              </a:buClr>
              <a:buChar char="•"/>
              <a:defRPr sz="2800">
                <a:solidFill>
                  <a:srgbClr val="C00000"/>
                </a:solidFill>
                <a:latin typeface="Georgia" pitchFamily="18" charset="0"/>
                <a:ea typeface="ＭＳ Ｐゴシック" pitchFamily="34" charset="-128"/>
                <a:cs typeface="Georgia" pitchFamily="18" charset="0"/>
              </a:defRPr>
            </a:lvl1pPr>
            <a:lvl2pPr marL="742950" indent="-285750">
              <a:spcBef>
                <a:spcPct val="20000"/>
              </a:spcBef>
              <a:buClr>
                <a:schemeClr val="accent1"/>
              </a:buClr>
              <a:buChar char="–"/>
              <a:defRPr sz="2800">
                <a:solidFill>
                  <a:schemeClr val="tx2"/>
                </a:solidFill>
                <a:latin typeface="Georgia" pitchFamily="18" charset="0"/>
                <a:ea typeface="ＭＳ Ｐゴシック" pitchFamily="34" charset="-128"/>
                <a:cs typeface="Georgia" pitchFamily="18" charset="0"/>
              </a:defRPr>
            </a:lvl2pPr>
            <a:lvl3pPr marL="1143000" indent="-228600">
              <a:spcBef>
                <a:spcPct val="20000"/>
              </a:spcBef>
              <a:buClr>
                <a:schemeClr val="bg2"/>
              </a:buClr>
              <a:buChar char="•"/>
              <a:defRPr sz="2400">
                <a:solidFill>
                  <a:schemeClr val="tx2"/>
                </a:solidFill>
                <a:latin typeface="Georgia" pitchFamily="18" charset="0"/>
                <a:ea typeface="ＭＳ Ｐゴシック" pitchFamily="34" charset="-128"/>
                <a:cs typeface="Georgia" pitchFamily="18" charset="0"/>
              </a:defRPr>
            </a:lvl3pPr>
            <a:lvl4pPr marL="16002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4pPr>
            <a:lvl5pPr marL="2057400" indent="-228600">
              <a:spcBef>
                <a:spcPct val="20000"/>
              </a:spcBef>
              <a:buClr>
                <a:schemeClr val="bg2"/>
              </a:buClr>
              <a:buChar char="»"/>
              <a:defRPr sz="2000">
                <a:solidFill>
                  <a:schemeClr val="tx2"/>
                </a:solidFill>
                <a:latin typeface="Georgia" pitchFamily="18" charset="0"/>
                <a:ea typeface="ＭＳ Ｐゴシック" pitchFamily="34" charset="-128"/>
                <a:cs typeface="Georgia" pitchFamily="18" charset="0"/>
              </a:defRPr>
            </a:lvl5pPr>
            <a:lvl6pPr marL="25146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6pPr>
            <a:lvl7pPr marL="29718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7pPr>
            <a:lvl8pPr marL="34290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8pPr>
            <a:lvl9pPr marL="3886200" indent="-228600" eaLnBrk="0" fontAlgn="base" hangingPunct="0">
              <a:spcBef>
                <a:spcPct val="20000"/>
              </a:spcBef>
              <a:spcAft>
                <a:spcPct val="0"/>
              </a:spcAft>
              <a:buClr>
                <a:schemeClr val="bg2"/>
              </a:buClr>
              <a:buChar char="»"/>
              <a:defRPr sz="2000">
                <a:solidFill>
                  <a:schemeClr val="tx2"/>
                </a:solidFill>
                <a:latin typeface="Georgia" pitchFamily="18" charset="0"/>
                <a:ea typeface="ＭＳ Ｐゴシック" pitchFamily="34" charset="-128"/>
                <a:cs typeface="Georgia" pitchFamily="18" charset="0"/>
              </a:defRPr>
            </a:lvl9pPr>
          </a:lstStyle>
          <a:p>
            <a:pPr>
              <a:spcBef>
                <a:spcPct val="0"/>
              </a:spcBef>
              <a:buClrTx/>
              <a:buFontTx/>
              <a:buNone/>
            </a:pPr>
            <a:endParaRPr lang="en-US" altLang="en-US" sz="1400" dirty="0">
              <a:solidFill>
                <a:srgbClr val="1D427C"/>
              </a:solidFill>
              <a:latin typeface="Arial Black" pitchFamily="34" charset="0"/>
            </a:endParaRPr>
          </a:p>
          <a:p>
            <a:pPr>
              <a:spcBef>
                <a:spcPct val="0"/>
              </a:spcBef>
              <a:buClrTx/>
              <a:buFontTx/>
              <a:buNone/>
            </a:pPr>
            <a:r>
              <a:rPr lang="en-US" altLang="en-US" sz="1400" dirty="0">
                <a:solidFill>
                  <a:prstClr val="white"/>
                </a:solidFill>
                <a:latin typeface="Arial Black" pitchFamily="34" charset="0"/>
              </a:rPr>
              <a:t>2012</a:t>
            </a:r>
          </a:p>
        </p:txBody>
      </p:sp>
      <p:sp>
        <p:nvSpPr>
          <p:cNvPr id="40" name="TextBox 39"/>
          <p:cNvSpPr txBox="1"/>
          <p:nvPr/>
        </p:nvSpPr>
        <p:spPr>
          <a:xfrm>
            <a:off x="1849438" y="1175109"/>
            <a:ext cx="2470150" cy="954107"/>
          </a:xfrm>
          <a:prstGeom prst="rect">
            <a:avLst/>
          </a:prstGeom>
          <a:noFill/>
        </p:spPr>
        <p:txBody>
          <a:bodyPr wrap="square">
            <a:spAutoFit/>
          </a:bodyPr>
          <a:lstStyle/>
          <a:p>
            <a:pPr>
              <a:defRPr/>
            </a:pPr>
            <a:r>
              <a:rPr lang="en-US" sz="1200" b="1" dirty="0">
                <a:solidFill>
                  <a:srgbClr val="1D165A"/>
                </a:solidFill>
                <a:ea typeface="MS PGothic" pitchFamily="34" charset="-128"/>
              </a:rPr>
              <a:t>3.2.1</a:t>
            </a:r>
            <a:endParaRPr lang="en-US" sz="1100" dirty="0">
              <a:solidFill>
                <a:srgbClr val="1D165A"/>
              </a:solidFill>
              <a:ea typeface="MS PGothic" pitchFamily="34" charset="-128"/>
            </a:endParaRPr>
          </a:p>
          <a:p>
            <a:pPr marL="171450" indent="-171450">
              <a:buFont typeface="Arial" pitchFamily="34" charset="0"/>
              <a:buChar char="•"/>
              <a:defRPr/>
            </a:pPr>
            <a:r>
              <a:rPr lang="en-US" sz="1100" dirty="0">
                <a:solidFill>
                  <a:srgbClr val="1D165A"/>
                </a:solidFill>
                <a:ea typeface="MS PGothic" pitchFamily="34" charset="-128"/>
              </a:rPr>
              <a:t>Deferred Patient Discovery</a:t>
            </a:r>
          </a:p>
          <a:p>
            <a:pPr marL="171450" indent="-171450">
              <a:buFont typeface="Arial" pitchFamily="34" charset="0"/>
              <a:buChar char="•"/>
              <a:defRPr/>
            </a:pPr>
            <a:r>
              <a:rPr lang="en-US" sz="1100" dirty="0">
                <a:solidFill>
                  <a:srgbClr val="1D165A"/>
                </a:solidFill>
                <a:ea typeface="MS PGothic" pitchFamily="34" charset="-128"/>
              </a:rPr>
              <a:t>Audit Logging Improvements </a:t>
            </a:r>
          </a:p>
          <a:p>
            <a:pPr marL="171450" indent="-171450">
              <a:buFont typeface="Arial" pitchFamily="34" charset="0"/>
              <a:buChar char="•"/>
              <a:defRPr/>
            </a:pPr>
            <a:r>
              <a:rPr lang="en-US" sz="1100" dirty="0">
                <a:solidFill>
                  <a:srgbClr val="1D165A"/>
                </a:solidFill>
                <a:ea typeface="MS PGothic" pitchFamily="34" charset="-128"/>
              </a:rPr>
              <a:t>Updates to the Universal Client </a:t>
            </a:r>
          </a:p>
          <a:p>
            <a:pPr marL="171450" indent="-171450">
              <a:buFont typeface="Arial" pitchFamily="34" charset="0"/>
              <a:buChar char="•"/>
              <a:defRPr/>
            </a:pPr>
            <a:r>
              <a:rPr lang="en-US" sz="1100" dirty="0">
                <a:solidFill>
                  <a:srgbClr val="1D165A"/>
                </a:solidFill>
                <a:ea typeface="MS PGothic" pitchFamily="34" charset="-128"/>
              </a:rPr>
              <a:t>Onboarding Testing Support</a:t>
            </a:r>
          </a:p>
        </p:txBody>
      </p:sp>
      <p:sp>
        <p:nvSpPr>
          <p:cNvPr id="44" name="TextBox 43"/>
          <p:cNvSpPr txBox="1"/>
          <p:nvPr/>
        </p:nvSpPr>
        <p:spPr>
          <a:xfrm>
            <a:off x="61480" y="3843287"/>
            <a:ext cx="2529320" cy="1123384"/>
          </a:xfrm>
          <a:prstGeom prst="rect">
            <a:avLst/>
          </a:prstGeom>
          <a:noFill/>
        </p:spPr>
        <p:txBody>
          <a:bodyPr wrap="square">
            <a:spAutoFit/>
          </a:bodyPr>
          <a:lstStyle/>
          <a:p>
            <a:pPr>
              <a:defRPr/>
            </a:pPr>
            <a:r>
              <a:rPr lang="en-US" sz="1200" b="1" dirty="0">
                <a:solidFill>
                  <a:srgbClr val="C40000"/>
                </a:solidFill>
                <a:ea typeface="MS PGothic" pitchFamily="34" charset="-128"/>
              </a:rPr>
              <a:t>3.3</a:t>
            </a:r>
          </a:p>
          <a:p>
            <a:pPr marL="171450" indent="-171450">
              <a:buFont typeface="Arial" pitchFamily="34" charset="0"/>
              <a:buChar char="•"/>
              <a:defRPr/>
            </a:pPr>
            <a:r>
              <a:rPr lang="en-US" sz="1100" dirty="0">
                <a:solidFill>
                  <a:srgbClr val="C40000"/>
                </a:solidFill>
                <a:ea typeface="MS PGothic" pitchFamily="34" charset="-128"/>
              </a:rPr>
              <a:t>Multiple Spec </a:t>
            </a:r>
            <a:r>
              <a:rPr lang="en-US" sz="1100" dirty="0" smtClean="0">
                <a:solidFill>
                  <a:srgbClr val="C40000"/>
                </a:solidFill>
                <a:ea typeface="MS PGothic" pitchFamily="34" charset="-128"/>
              </a:rPr>
              <a:t>Version Support</a:t>
            </a:r>
            <a:endParaRPr lang="en-US" sz="1100" dirty="0">
              <a:solidFill>
                <a:srgbClr val="C40000"/>
              </a:solidFill>
              <a:ea typeface="MS PGothic" pitchFamily="34" charset="-128"/>
            </a:endParaRPr>
          </a:p>
          <a:p>
            <a:pPr marL="171450" indent="-171450">
              <a:buFont typeface="Arial" pitchFamily="34" charset="0"/>
              <a:buChar char="•"/>
              <a:defRPr/>
            </a:pPr>
            <a:r>
              <a:rPr lang="en-US" sz="1100" dirty="0">
                <a:solidFill>
                  <a:srgbClr val="C40000"/>
                </a:solidFill>
                <a:ea typeface="MS PGothic" pitchFamily="34" charset="-128"/>
              </a:rPr>
              <a:t>Configurable Services at Install</a:t>
            </a:r>
          </a:p>
          <a:p>
            <a:pPr marL="171450" indent="-171450">
              <a:buFont typeface="Arial" pitchFamily="34" charset="0"/>
              <a:buChar char="•"/>
              <a:defRPr/>
            </a:pPr>
            <a:r>
              <a:rPr lang="en-US" sz="1100" dirty="0">
                <a:solidFill>
                  <a:srgbClr val="C40000"/>
                </a:solidFill>
                <a:ea typeface="MS PGothic" pitchFamily="34" charset="-128"/>
              </a:rPr>
              <a:t>Message Fan Out</a:t>
            </a:r>
          </a:p>
          <a:p>
            <a:pPr marL="171450" indent="-171450">
              <a:buFont typeface="Arial" pitchFamily="34" charset="0"/>
              <a:buChar char="•"/>
              <a:defRPr/>
            </a:pPr>
            <a:r>
              <a:rPr lang="en-US" sz="1100" dirty="0">
                <a:solidFill>
                  <a:srgbClr val="C40000"/>
                </a:solidFill>
                <a:ea typeface="MS PGothic" pitchFamily="34" charset="-128"/>
              </a:rPr>
              <a:t>Support for Clustering</a:t>
            </a:r>
          </a:p>
          <a:p>
            <a:pPr marL="171450" indent="-171450">
              <a:buFont typeface="Arial" pitchFamily="34" charset="0"/>
              <a:buChar char="•"/>
              <a:defRPr/>
            </a:pPr>
            <a:r>
              <a:rPr lang="en-US" sz="1100" dirty="0">
                <a:solidFill>
                  <a:srgbClr val="C40000"/>
                </a:solidFill>
                <a:ea typeface="MS PGothic" pitchFamily="34" charset="-128"/>
              </a:rPr>
              <a:t>Performance Tuning</a:t>
            </a:r>
          </a:p>
        </p:txBody>
      </p:sp>
      <p:sp>
        <p:nvSpPr>
          <p:cNvPr id="45" name="TextBox 44"/>
          <p:cNvSpPr txBox="1"/>
          <p:nvPr/>
        </p:nvSpPr>
        <p:spPr>
          <a:xfrm>
            <a:off x="3783238" y="2129216"/>
            <a:ext cx="3561736" cy="1315745"/>
          </a:xfrm>
          <a:prstGeom prst="rect">
            <a:avLst/>
          </a:prstGeom>
          <a:noFill/>
        </p:spPr>
        <p:txBody>
          <a:bodyPr wrap="square">
            <a:spAutoFit/>
          </a:bodyPr>
          <a:lstStyle/>
          <a:p>
            <a:pPr eaLnBrk="0" hangingPunct="0">
              <a:defRPr/>
            </a:pPr>
            <a:r>
              <a:rPr lang="en-US" sz="1200" b="1" dirty="0">
                <a:solidFill>
                  <a:srgbClr val="251D75"/>
                </a:solidFill>
              </a:rPr>
              <a:t>4.0/4.2</a:t>
            </a:r>
          </a:p>
          <a:p>
            <a:pPr marL="171450" indent="-171450" eaLnBrk="0" hangingPunct="0">
              <a:buFont typeface="Arial" pitchFamily="34" charset="0"/>
              <a:buChar char="•"/>
              <a:defRPr/>
            </a:pPr>
            <a:r>
              <a:rPr lang="en-US" sz="1100" dirty="0">
                <a:solidFill>
                  <a:srgbClr val="251D75"/>
                </a:solidFill>
              </a:rPr>
              <a:t>Direct Specification Support</a:t>
            </a:r>
          </a:p>
          <a:p>
            <a:pPr marL="171450" indent="-171450" eaLnBrk="0" hangingPunct="0">
              <a:buFont typeface="Arial" pitchFamily="34" charset="0"/>
              <a:buChar char="•"/>
              <a:defRPr/>
            </a:pPr>
            <a:r>
              <a:rPr lang="en-US" sz="1100" dirty="0">
                <a:solidFill>
                  <a:srgbClr val="251D75"/>
                </a:solidFill>
              </a:rPr>
              <a:t>Message Throughput and Performance</a:t>
            </a:r>
          </a:p>
          <a:p>
            <a:pPr marL="171450" indent="-171450" eaLnBrk="0" hangingPunct="0">
              <a:buFont typeface="Arial" pitchFamily="34" charset="0"/>
              <a:buChar char="•"/>
              <a:defRPr/>
            </a:pPr>
            <a:r>
              <a:rPr lang="en-US" sz="1100" dirty="0">
                <a:solidFill>
                  <a:srgbClr val="251D75"/>
                </a:solidFill>
              </a:rPr>
              <a:t>Multiple Application Server Support</a:t>
            </a:r>
          </a:p>
          <a:p>
            <a:pPr marL="171450" indent="-171450" eaLnBrk="0" hangingPunct="0">
              <a:buFont typeface="Arial" pitchFamily="34" charset="0"/>
              <a:buChar char="•"/>
              <a:defRPr/>
            </a:pPr>
            <a:r>
              <a:rPr lang="en-US" sz="1100" dirty="0">
                <a:solidFill>
                  <a:srgbClr val="251D75"/>
                </a:solidFill>
              </a:rPr>
              <a:t>Event Logging and Usage Metrics</a:t>
            </a:r>
          </a:p>
          <a:p>
            <a:pPr marL="171450" indent="-171450" eaLnBrk="0" hangingPunct="0">
              <a:buFont typeface="Arial" pitchFamily="34" charset="0"/>
              <a:buChar char="•"/>
              <a:defRPr/>
            </a:pPr>
            <a:r>
              <a:rPr lang="en-US" sz="1100" dirty="0">
                <a:solidFill>
                  <a:srgbClr val="251D75"/>
                </a:solidFill>
              </a:rPr>
              <a:t>Build Refinements and Application Stability</a:t>
            </a:r>
          </a:p>
          <a:p>
            <a:pPr marL="285750" indent="-285750" eaLnBrk="0" hangingPunct="0">
              <a:buFontTx/>
              <a:buChar char="-"/>
              <a:defRPr/>
            </a:pPr>
            <a:endParaRPr lang="en-US" sz="1250" dirty="0">
              <a:solidFill>
                <a:srgbClr val="251D75"/>
              </a:solidFill>
            </a:endParaRPr>
          </a:p>
        </p:txBody>
      </p:sp>
      <p:sp>
        <p:nvSpPr>
          <p:cNvPr id="46" name="TextBox 45"/>
          <p:cNvSpPr txBox="1"/>
          <p:nvPr/>
        </p:nvSpPr>
        <p:spPr>
          <a:xfrm>
            <a:off x="250165" y="5077677"/>
            <a:ext cx="3909373" cy="1123384"/>
          </a:xfrm>
          <a:prstGeom prst="rect">
            <a:avLst/>
          </a:prstGeom>
          <a:noFill/>
        </p:spPr>
        <p:txBody>
          <a:bodyPr wrap="square">
            <a:spAutoFit/>
          </a:bodyPr>
          <a:lstStyle/>
          <a:p>
            <a:pPr>
              <a:defRPr/>
            </a:pPr>
            <a:r>
              <a:rPr lang="en-US" sz="1200" b="1" dirty="0">
                <a:solidFill>
                  <a:srgbClr val="B40000"/>
                </a:solidFill>
                <a:ea typeface="MS PGothic" pitchFamily="34" charset="-128"/>
              </a:rPr>
              <a:t>4.3/4.4</a:t>
            </a:r>
          </a:p>
          <a:p>
            <a:pPr marL="171450" indent="-171450">
              <a:buFont typeface="Arial" pitchFamily="34" charset="0"/>
              <a:buChar char="•"/>
              <a:defRPr/>
            </a:pPr>
            <a:r>
              <a:rPr lang="en-US" sz="1100" dirty="0">
                <a:solidFill>
                  <a:srgbClr val="B40000"/>
                </a:solidFill>
                <a:ea typeface="MS PGothic" pitchFamily="34" charset="-128"/>
              </a:rPr>
              <a:t>NwHIN CAQH Core X12 </a:t>
            </a:r>
          </a:p>
          <a:p>
            <a:pPr marL="171450" indent="-171450">
              <a:buFont typeface="Arial" pitchFamily="34" charset="0"/>
              <a:buChar char="•"/>
              <a:defRPr/>
            </a:pPr>
            <a:r>
              <a:rPr lang="en-US" sz="1100" dirty="0">
                <a:solidFill>
                  <a:srgbClr val="B40000"/>
                </a:solidFill>
                <a:ea typeface="MS PGothic" pitchFamily="34" charset="-128"/>
              </a:rPr>
              <a:t>Testing Rigor and Automation</a:t>
            </a:r>
          </a:p>
          <a:p>
            <a:pPr marL="171450" indent="-171450">
              <a:buFont typeface="Arial" pitchFamily="34" charset="0"/>
              <a:buChar char="•"/>
              <a:defRPr/>
            </a:pPr>
            <a:r>
              <a:rPr lang="en-US" sz="1100" dirty="0">
                <a:solidFill>
                  <a:srgbClr val="B40000"/>
                </a:solidFill>
                <a:ea typeface="MS PGothic" pitchFamily="34" charset="-128"/>
              </a:rPr>
              <a:t>Support for Certifications (</a:t>
            </a:r>
            <a:r>
              <a:rPr lang="en-US" sz="1100" dirty="0" err="1">
                <a:solidFill>
                  <a:srgbClr val="B40000"/>
                </a:solidFill>
                <a:ea typeface="MS PGothic" pitchFamily="34" charset="-128"/>
              </a:rPr>
              <a:t>eHEX</a:t>
            </a:r>
            <a:r>
              <a:rPr lang="en-US" sz="1100" dirty="0">
                <a:solidFill>
                  <a:srgbClr val="B40000"/>
                </a:solidFill>
                <a:ea typeface="MS PGothic" pitchFamily="34" charset="-128"/>
              </a:rPr>
              <a:t>/ Product, NIST/ MU2)</a:t>
            </a:r>
          </a:p>
          <a:p>
            <a:pPr marL="171450" indent="-171450">
              <a:buFont typeface="Arial" pitchFamily="34" charset="0"/>
              <a:buChar char="•"/>
              <a:defRPr/>
            </a:pPr>
            <a:r>
              <a:rPr lang="en-US" sz="1100" dirty="0">
                <a:solidFill>
                  <a:srgbClr val="A40000"/>
                </a:solidFill>
                <a:ea typeface="MS PGothic" pitchFamily="34" charset="-128"/>
              </a:rPr>
              <a:t>Industry Security Scans</a:t>
            </a:r>
          </a:p>
          <a:p>
            <a:pPr marL="171450" indent="-171450">
              <a:buFont typeface="Arial" pitchFamily="34" charset="0"/>
              <a:buChar char="•"/>
              <a:defRPr/>
            </a:pPr>
            <a:r>
              <a:rPr lang="en-US" sz="1100" dirty="0">
                <a:solidFill>
                  <a:srgbClr val="A40000"/>
                </a:solidFill>
                <a:ea typeface="MS PGothic" pitchFamily="34" charset="-128"/>
              </a:rPr>
              <a:t>System Admin Module </a:t>
            </a:r>
            <a:r>
              <a:rPr lang="en-US" sz="1100" dirty="0" smtClean="0">
                <a:solidFill>
                  <a:srgbClr val="A40000"/>
                </a:solidFill>
                <a:ea typeface="MS PGothic" pitchFamily="34" charset="-128"/>
              </a:rPr>
              <a:t>GUI</a:t>
            </a:r>
            <a:endParaRPr lang="en-US" sz="1100" dirty="0">
              <a:solidFill>
                <a:srgbClr val="A40000"/>
              </a:solidFill>
              <a:ea typeface="MS PGothic" pitchFamily="34" charset="-128"/>
            </a:endParaRPr>
          </a:p>
        </p:txBody>
      </p:sp>
      <p:sp>
        <p:nvSpPr>
          <p:cNvPr id="47" name="TextBox 46"/>
          <p:cNvSpPr txBox="1"/>
          <p:nvPr/>
        </p:nvSpPr>
        <p:spPr>
          <a:xfrm>
            <a:off x="5534183" y="3263035"/>
            <a:ext cx="2689780" cy="1123384"/>
          </a:xfrm>
          <a:prstGeom prst="rect">
            <a:avLst/>
          </a:prstGeom>
          <a:noFill/>
        </p:spPr>
        <p:txBody>
          <a:bodyPr wrap="square">
            <a:spAutoFit/>
          </a:bodyPr>
          <a:lstStyle/>
          <a:p>
            <a:pPr>
              <a:defRPr/>
            </a:pPr>
            <a:r>
              <a:rPr lang="en-US" sz="1200" b="1" dirty="0">
                <a:solidFill>
                  <a:srgbClr val="1D165A"/>
                </a:solidFill>
                <a:ea typeface="MS PGothic" pitchFamily="34" charset="-128"/>
              </a:rPr>
              <a:t>4.5</a:t>
            </a:r>
          </a:p>
          <a:p>
            <a:pPr marL="171450" indent="-171450">
              <a:buFont typeface="Arial" pitchFamily="34" charset="0"/>
              <a:buChar char="•"/>
              <a:defRPr/>
            </a:pPr>
            <a:r>
              <a:rPr lang="en-US" sz="1100" dirty="0">
                <a:solidFill>
                  <a:srgbClr val="1D165A"/>
                </a:solidFill>
                <a:ea typeface="MS PGothic" pitchFamily="34" charset="-128"/>
              </a:rPr>
              <a:t>Gateway Admin</a:t>
            </a:r>
          </a:p>
          <a:p>
            <a:pPr marL="171450" indent="-171450">
              <a:buFont typeface="Arial" pitchFamily="34" charset="0"/>
              <a:buChar char="•"/>
              <a:defRPr/>
            </a:pPr>
            <a:r>
              <a:rPr lang="en-US" sz="1100" dirty="0">
                <a:solidFill>
                  <a:srgbClr val="1D165A"/>
                </a:solidFill>
                <a:ea typeface="MS PGothic" pitchFamily="34" charset="-128"/>
              </a:rPr>
              <a:t>X12 Auditing</a:t>
            </a:r>
          </a:p>
          <a:p>
            <a:pPr marL="171450" indent="-171450">
              <a:buFont typeface="Arial" pitchFamily="34" charset="0"/>
              <a:buChar char="•"/>
              <a:defRPr/>
            </a:pPr>
            <a:r>
              <a:rPr lang="en-US" sz="1100" dirty="0">
                <a:solidFill>
                  <a:srgbClr val="1D165A"/>
                </a:solidFill>
                <a:ea typeface="MS PGothic" pitchFamily="34" charset="-128"/>
              </a:rPr>
              <a:t>Auto of Direct Tests</a:t>
            </a:r>
          </a:p>
          <a:p>
            <a:pPr marL="171450" indent="-171450">
              <a:buFont typeface="Arial" pitchFamily="34" charset="0"/>
              <a:buChar char="•"/>
              <a:defRPr/>
            </a:pPr>
            <a:r>
              <a:rPr lang="en-US" sz="1100" dirty="0">
                <a:solidFill>
                  <a:srgbClr val="1D165A"/>
                </a:solidFill>
                <a:ea typeface="MS PGothic" pitchFamily="34" charset="-128"/>
              </a:rPr>
              <a:t>FHIR/HPD Demos</a:t>
            </a:r>
          </a:p>
          <a:p>
            <a:pPr marL="285750" indent="-285750">
              <a:buFontTx/>
              <a:buChar char="-"/>
              <a:defRPr/>
            </a:pPr>
            <a:endParaRPr lang="en-US" sz="1100" dirty="0">
              <a:solidFill>
                <a:srgbClr val="1D165A"/>
              </a:solidFill>
              <a:ea typeface="MS PGothic" pitchFamily="34" charset="-128"/>
            </a:endParaRPr>
          </a:p>
        </p:txBody>
      </p:sp>
      <p:sp>
        <p:nvSpPr>
          <p:cNvPr id="48" name="TextBox 47"/>
          <p:cNvSpPr txBox="1"/>
          <p:nvPr/>
        </p:nvSpPr>
        <p:spPr>
          <a:xfrm>
            <a:off x="5791199" y="4600623"/>
            <a:ext cx="3336925" cy="954107"/>
          </a:xfrm>
          <a:prstGeom prst="rect">
            <a:avLst/>
          </a:prstGeom>
          <a:noFill/>
        </p:spPr>
        <p:txBody>
          <a:bodyPr wrap="square">
            <a:spAutoFit/>
          </a:bodyPr>
          <a:lstStyle/>
          <a:p>
            <a:pPr>
              <a:defRPr/>
            </a:pPr>
            <a:r>
              <a:rPr lang="en-US" sz="1200" b="1" dirty="0">
                <a:solidFill>
                  <a:srgbClr val="B40000"/>
                </a:solidFill>
                <a:ea typeface="MS PGothic" pitchFamily="34" charset="-128"/>
              </a:rPr>
              <a:t>4.6 </a:t>
            </a:r>
            <a:endParaRPr lang="en-US" sz="1200" b="1" dirty="0" smtClean="0">
              <a:solidFill>
                <a:srgbClr val="B40000"/>
              </a:solidFill>
              <a:ea typeface="MS PGothic" pitchFamily="34" charset="-128"/>
            </a:endParaRPr>
          </a:p>
          <a:p>
            <a:pPr marL="171450" indent="-171450">
              <a:buFont typeface="Arial" pitchFamily="34" charset="0"/>
              <a:buChar char="•"/>
              <a:defRPr/>
            </a:pPr>
            <a:r>
              <a:rPr lang="en-US" sz="1100" dirty="0" smtClean="0">
                <a:solidFill>
                  <a:srgbClr val="B40000"/>
                </a:solidFill>
                <a:ea typeface="MS PGothic" pitchFamily="34" charset="-128"/>
              </a:rPr>
              <a:t>Specification </a:t>
            </a:r>
            <a:r>
              <a:rPr lang="en-US" sz="1100" dirty="0">
                <a:solidFill>
                  <a:srgbClr val="B40000"/>
                </a:solidFill>
                <a:ea typeface="MS PGothic" pitchFamily="34" charset="-128"/>
              </a:rPr>
              <a:t>compliant Audit </a:t>
            </a:r>
            <a:r>
              <a:rPr lang="en-US" sz="1100" dirty="0" smtClean="0">
                <a:solidFill>
                  <a:srgbClr val="B40000"/>
                </a:solidFill>
                <a:ea typeface="MS PGothic" pitchFamily="34" charset="-128"/>
              </a:rPr>
              <a:t>logging/viewer</a:t>
            </a:r>
            <a:endParaRPr lang="en-US" sz="1100" dirty="0">
              <a:solidFill>
                <a:srgbClr val="B40000"/>
              </a:solidFill>
              <a:ea typeface="MS PGothic" pitchFamily="34" charset="-128"/>
            </a:endParaRPr>
          </a:p>
          <a:p>
            <a:pPr marL="171450" indent="-171450">
              <a:buFont typeface="Arial" pitchFamily="34" charset="0"/>
              <a:buChar char="•"/>
              <a:defRPr/>
            </a:pPr>
            <a:r>
              <a:rPr lang="en-US" sz="1100" dirty="0">
                <a:solidFill>
                  <a:srgbClr val="B40000"/>
                </a:solidFill>
                <a:ea typeface="MS PGothic" pitchFamily="34" charset="-128"/>
              </a:rPr>
              <a:t>Security testing - Fortify, SonarQube, OWASP </a:t>
            </a:r>
          </a:p>
          <a:p>
            <a:pPr marL="171450" indent="-171450">
              <a:buFont typeface="Arial" pitchFamily="34" charset="0"/>
              <a:buChar char="•"/>
              <a:defRPr/>
            </a:pPr>
            <a:r>
              <a:rPr lang="en-US" sz="1100" dirty="0">
                <a:solidFill>
                  <a:srgbClr val="B40000"/>
                </a:solidFill>
                <a:ea typeface="MS PGothic" pitchFamily="34" charset="-128"/>
              </a:rPr>
              <a:t>eHealth Exchange Validated Product</a:t>
            </a:r>
          </a:p>
          <a:p>
            <a:pPr marL="285750" indent="-285750">
              <a:buFontTx/>
              <a:buChar char="-"/>
              <a:defRPr/>
            </a:pPr>
            <a:endParaRPr lang="en-US" sz="1100" dirty="0">
              <a:solidFill>
                <a:srgbClr val="1D165A"/>
              </a:solidFill>
              <a:ea typeface="MS PGothic" pitchFamily="34" charset="-128"/>
            </a:endParaRPr>
          </a:p>
        </p:txBody>
      </p:sp>
      <p:sp>
        <p:nvSpPr>
          <p:cNvPr id="42" name="Slide Number Placeholder 3"/>
          <p:cNvSpPr>
            <a:spLocks noGrp="1"/>
          </p:cNvSpPr>
          <p:nvPr>
            <p:ph type="sldNum" sz="quarter" idx="12"/>
          </p:nvPr>
        </p:nvSpPr>
        <p:spPr>
          <a:xfrm>
            <a:off x="8386116" y="18678"/>
            <a:ext cx="360266" cy="365125"/>
          </a:xfrm>
        </p:spPr>
        <p:txBody>
          <a:bodyPr/>
          <a:lstStyle/>
          <a:p>
            <a:fld id="{F8059506-D6B1-B842-AAB5-13291BE98BD7}" type="slidenum">
              <a:rPr lang="en-US" smtClean="0">
                <a:solidFill>
                  <a:prstClr val="white"/>
                </a:solidFill>
              </a:rPr>
              <a:pPr/>
              <a:t>49</a:t>
            </a:fld>
            <a:endParaRPr lang="en-US" dirty="0">
              <a:solidFill>
                <a:prstClr val="white"/>
              </a:solidFill>
            </a:endParaRPr>
          </a:p>
        </p:txBody>
      </p:sp>
    </p:spTree>
    <p:extLst>
      <p:ext uri="{BB962C8B-B14F-4D97-AF65-F5344CB8AC3E}">
        <p14:creationId xmlns:p14="http://schemas.microsoft.com/office/powerpoint/2010/main" val="14757929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267200"/>
            <a:ext cx="7772400" cy="1362075"/>
          </a:xfrm>
        </p:spPr>
        <p:txBody>
          <a:bodyPr>
            <a:normAutofit fontScale="90000"/>
          </a:bodyPr>
          <a:lstStyle/>
          <a:p>
            <a:r>
              <a:rPr lang="en-US" dirty="0">
                <a:solidFill>
                  <a:srgbClr val="1D427C"/>
                </a:solidFill>
                <a:cs typeface="Verdana"/>
              </a:rPr>
              <a:t>FHA </a:t>
            </a:r>
            <a:r>
              <a:rPr lang="en-US" dirty="0" smtClean="0">
                <a:solidFill>
                  <a:srgbClr val="1D427C"/>
                </a:solidFill>
                <a:cs typeface="Verdana"/>
              </a:rPr>
              <a:t>OVERVIEW: </a:t>
            </a:r>
            <a:r>
              <a:rPr lang="en-US" dirty="0" smtClean="0"/>
              <a:t>What </a:t>
            </a:r>
            <a:r>
              <a:rPr lang="en-US" dirty="0"/>
              <a:t>is FHA and </a:t>
            </a:r>
            <a:r>
              <a:rPr lang="en-US" dirty="0" smtClean="0"/>
              <a:t>its </a:t>
            </a:r>
            <a:r>
              <a:rPr lang="en-US" dirty="0"/>
              <a:t>Role in the </a:t>
            </a:r>
            <a:r>
              <a:rPr lang="en-US" dirty="0" smtClean="0"/>
              <a:t>Federal Health Ecosystem?</a:t>
            </a:r>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t>5</a:t>
            </a:fld>
            <a:endParaRPr lang="en-US" dirty="0"/>
          </a:p>
        </p:txBody>
      </p:sp>
    </p:spTree>
    <p:extLst>
      <p:ext uri="{BB962C8B-B14F-4D97-AF65-F5344CB8AC3E}">
        <p14:creationId xmlns:p14="http://schemas.microsoft.com/office/powerpoint/2010/main" val="16345957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085" y="1371600"/>
            <a:ext cx="8871857" cy="4670514"/>
          </a:xfrm>
        </p:spPr>
        <p:txBody>
          <a:bodyPr/>
          <a:lstStyle/>
          <a:p>
            <a:pPr marL="342900" indent="-342900">
              <a:buFont typeface="Arial" pitchFamily="34" charset="0"/>
              <a:buChar char="•"/>
            </a:pPr>
            <a:r>
              <a:rPr lang="en-US" dirty="0" smtClean="0"/>
              <a:t>Website : </a:t>
            </a:r>
            <a:r>
              <a:rPr lang="en-US" dirty="0" smtClean="0">
                <a:hlinkClick r:id="rId3"/>
              </a:rPr>
              <a:t>www.connectopensource.org</a:t>
            </a:r>
            <a:endParaRPr lang="en-US" dirty="0" smtClean="0"/>
          </a:p>
          <a:p>
            <a:pPr marL="342900" lvl="2" indent="-342900">
              <a:buFont typeface="Arial" pitchFamily="34" charset="0"/>
              <a:buChar char="•"/>
            </a:pPr>
            <a:r>
              <a:rPr lang="en-US" sz="2400" dirty="0" smtClean="0"/>
              <a:t>Wiki</a:t>
            </a:r>
            <a:r>
              <a:rPr lang="en-US" dirty="0" smtClean="0"/>
              <a:t>: </a:t>
            </a:r>
            <a:r>
              <a:rPr lang="en-US" sz="2400" dirty="0" smtClean="0">
                <a:hlinkClick r:id="rId4"/>
              </a:rPr>
              <a:t>https://connectopensource.atlassian.net/wiki</a:t>
            </a:r>
            <a:r>
              <a:rPr lang="en-US" dirty="0" smtClean="0">
                <a:hlinkClick r:id="rId4"/>
              </a:rPr>
              <a:t>/</a:t>
            </a:r>
            <a:endParaRPr lang="en-US" dirty="0" smtClean="0"/>
          </a:p>
          <a:p>
            <a:pPr marL="342900" lvl="2" indent="-342900">
              <a:buFont typeface="Arial" pitchFamily="34" charset="0"/>
              <a:buChar char="•"/>
            </a:pPr>
            <a:r>
              <a:rPr lang="en-US" sz="2400" dirty="0" smtClean="0"/>
              <a:t>Ticket tracking: </a:t>
            </a:r>
            <a:r>
              <a:rPr lang="en-US" sz="2400" dirty="0">
                <a:hlinkClick r:id="rId5"/>
              </a:rPr>
              <a:t>https://connectopensource.atlassian.net/secure/RapidBoard.jspa</a:t>
            </a:r>
            <a:endParaRPr lang="en-US" sz="2400" dirty="0"/>
          </a:p>
          <a:p>
            <a:pPr marL="342900" lvl="2" indent="-342900">
              <a:buFont typeface="Arial" pitchFamily="34" charset="0"/>
              <a:buChar char="•"/>
            </a:pPr>
            <a:r>
              <a:rPr lang="en-US" sz="2400" dirty="0"/>
              <a:t>Forums : </a:t>
            </a:r>
            <a:r>
              <a:rPr lang="en-US" sz="2400" dirty="0" smtClean="0">
                <a:hlinkClick r:id="rId6"/>
              </a:rPr>
              <a:t>http</a:t>
            </a:r>
            <a:r>
              <a:rPr lang="en-US" sz="2400" dirty="0">
                <a:hlinkClick r:id="rId6"/>
              </a:rPr>
              <a:t>://www.connectopensource.org/developer-resources/forums</a:t>
            </a:r>
            <a:endParaRPr lang="en-US" sz="2400" dirty="0"/>
          </a:p>
          <a:p>
            <a:pPr marL="342900" indent="-342900">
              <a:buFont typeface="Arial" pitchFamily="34" charset="0"/>
              <a:buChar char="•"/>
            </a:pPr>
            <a:r>
              <a:rPr lang="en-US" dirty="0" smtClean="0"/>
              <a:t>Latest release CONNECT 4.6 (March 2016): </a:t>
            </a:r>
            <a:r>
              <a:rPr lang="en-US" sz="2400" dirty="0" smtClean="0">
                <a:hlinkClick r:id="rId7"/>
              </a:rPr>
              <a:t>https</a:t>
            </a:r>
            <a:r>
              <a:rPr lang="en-US" sz="2400" dirty="0">
                <a:hlinkClick r:id="rId7"/>
              </a:rPr>
              <a:t>://</a:t>
            </a:r>
            <a:r>
              <a:rPr lang="en-US" sz="2400" dirty="0" smtClean="0">
                <a:hlinkClick r:id="rId7"/>
              </a:rPr>
              <a:t>connectopensource.atlassian.net/wiki/display/CONNECT4/CONNECT+4.6</a:t>
            </a:r>
            <a:endParaRPr lang="en-US" sz="2400" dirty="0" smtClean="0"/>
          </a:p>
          <a:p>
            <a:pPr lvl="2"/>
            <a:endParaRPr lang="en-US" sz="2400" dirty="0" smtClean="0"/>
          </a:p>
          <a:p>
            <a:pPr lvl="2"/>
            <a:endParaRPr lang="en-US" sz="2400" dirty="0"/>
          </a:p>
          <a:p>
            <a:endParaRPr lang="en-US" dirty="0"/>
          </a:p>
        </p:txBody>
      </p:sp>
      <p:sp>
        <p:nvSpPr>
          <p:cNvPr id="4" name="Slide Number Placeholder 3"/>
          <p:cNvSpPr>
            <a:spLocks noGrp="1"/>
          </p:cNvSpPr>
          <p:nvPr>
            <p:ph type="sldNum" sz="quarter" idx="12"/>
          </p:nvPr>
        </p:nvSpPr>
        <p:spPr/>
        <p:txBody>
          <a:bodyPr/>
          <a:lstStyle/>
          <a:p>
            <a:fld id="{F8059506-D6B1-B842-AAB5-13291BE98BD7}" type="slidenum">
              <a:rPr lang="en-US" smtClean="0">
                <a:solidFill>
                  <a:prstClr val="white"/>
                </a:solidFill>
              </a:rPr>
              <a:pPr/>
              <a:t>50</a:t>
            </a:fld>
            <a:endParaRPr lang="en-US" dirty="0">
              <a:solidFill>
                <a:prstClr val="white"/>
              </a:solidFill>
            </a:endParaRPr>
          </a:p>
        </p:txBody>
      </p:sp>
      <p:sp>
        <p:nvSpPr>
          <p:cNvPr id="21" name="Text Placeholder 20"/>
          <p:cNvSpPr>
            <a:spLocks noGrp="1"/>
          </p:cNvSpPr>
          <p:nvPr>
            <p:ph type="body" sz="quarter" idx="13"/>
          </p:nvPr>
        </p:nvSpPr>
        <p:spPr/>
        <p:txBody>
          <a:bodyPr/>
          <a:lstStyle/>
          <a:p>
            <a:endParaRPr lang="en-US" dirty="0"/>
          </a:p>
        </p:txBody>
      </p:sp>
      <p:sp>
        <p:nvSpPr>
          <p:cNvPr id="6" name="Title 5"/>
          <p:cNvSpPr>
            <a:spLocks noGrp="1"/>
          </p:cNvSpPr>
          <p:nvPr>
            <p:ph type="title"/>
          </p:nvPr>
        </p:nvSpPr>
        <p:spPr/>
        <p:txBody>
          <a:bodyPr/>
          <a:lstStyle/>
          <a:p>
            <a:r>
              <a:rPr lang="en-US" dirty="0" smtClean="0"/>
              <a:t>More Information….</a:t>
            </a:r>
            <a:endParaRPr lang="en-US" dirty="0"/>
          </a:p>
        </p:txBody>
      </p:sp>
    </p:spTree>
    <p:extLst>
      <p:ext uri="{BB962C8B-B14F-4D97-AF65-F5344CB8AC3E}">
        <p14:creationId xmlns:p14="http://schemas.microsoft.com/office/powerpoint/2010/main" val="34946611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059506-D6B1-B842-AAB5-13291BE98BD7}" type="slidenum">
              <a:rPr lang="en-US" smtClean="0"/>
              <a:t>51</a:t>
            </a:fld>
            <a:endParaRPr lang="en-US"/>
          </a:p>
        </p:txBody>
      </p:sp>
      <p:sp>
        <p:nvSpPr>
          <p:cNvPr id="4" name="Text Placeholder 3"/>
          <p:cNvSpPr>
            <a:spLocks noGrp="1"/>
          </p:cNvSpPr>
          <p:nvPr>
            <p:ph type="body" sz="quarter" idx="13"/>
          </p:nvPr>
        </p:nvSpPr>
        <p:spPr/>
        <p:txBody>
          <a:bodyPr/>
          <a:lstStyle/>
          <a:p>
            <a:r>
              <a:rPr lang="en-US" dirty="0" smtClean="0"/>
              <a:t>Any questions for Deepthi?</a:t>
            </a:r>
            <a:endParaRPr lang="en-US" dirty="0"/>
          </a:p>
        </p:txBody>
      </p:sp>
      <p:sp>
        <p:nvSpPr>
          <p:cNvPr id="5" name="Title 4"/>
          <p:cNvSpPr>
            <a:spLocks noGrp="1"/>
          </p:cNvSpPr>
          <p:nvPr>
            <p:ph type="title"/>
          </p:nvPr>
        </p:nvSpPr>
        <p:spPr/>
        <p:txBody>
          <a:bodyPr/>
          <a:lstStyle/>
          <a:p>
            <a:r>
              <a:rPr lang="en-US" dirty="0" smtClean="0"/>
              <a:t>Thanks for Listening!</a:t>
            </a:r>
            <a:endParaRPr lang="en-US" dirty="0"/>
          </a:p>
        </p:txBody>
      </p:sp>
    </p:spTree>
    <p:extLst>
      <p:ext uri="{BB962C8B-B14F-4D97-AF65-F5344CB8AC3E}">
        <p14:creationId xmlns:p14="http://schemas.microsoft.com/office/powerpoint/2010/main" val="33703147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8059506-D6B1-B842-AAB5-13291BE98BD7}" type="slidenum">
              <a:rPr lang="en-US" smtClean="0"/>
              <a:pPr/>
              <a:t>52</a:t>
            </a:fld>
            <a:endParaRPr lang="en-US" dirty="0"/>
          </a:p>
        </p:txBody>
      </p:sp>
      <p:pic>
        <p:nvPicPr>
          <p:cNvPr id="6" name="Picture Placeholder 5"/>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8" r="28"/>
          <a:stretch>
            <a:fillRect/>
          </a:stretch>
        </p:blipFill>
        <p:spPr/>
      </p:pic>
      <p:sp>
        <p:nvSpPr>
          <p:cNvPr id="4" name="Title 3"/>
          <p:cNvSpPr>
            <a:spLocks noGrp="1"/>
          </p:cNvSpPr>
          <p:nvPr>
            <p:ph type="title"/>
          </p:nvPr>
        </p:nvSpPr>
        <p:spPr/>
        <p:txBody>
          <a:bodyPr/>
          <a:lstStyle/>
          <a:p>
            <a:r>
              <a:rPr lang="en-US" dirty="0" smtClean="0"/>
              <a:t>FHA Communications</a:t>
            </a:r>
            <a:endParaRPr lang="en-US" dirty="0"/>
          </a:p>
        </p:txBody>
      </p:sp>
      <p:sp>
        <p:nvSpPr>
          <p:cNvPr id="5" name="Content Placeholder 4"/>
          <p:cNvSpPr>
            <a:spLocks noGrp="1"/>
          </p:cNvSpPr>
          <p:nvPr>
            <p:ph sz="half" idx="14"/>
          </p:nvPr>
        </p:nvSpPr>
        <p:spPr>
          <a:xfrm>
            <a:off x="3962400" y="1475496"/>
            <a:ext cx="5105399" cy="4525963"/>
          </a:xfrm>
        </p:spPr>
        <p:txBody>
          <a:bodyPr/>
          <a:lstStyle/>
          <a:p>
            <a:endParaRPr lang="en-US" dirty="0" smtClean="0">
              <a:solidFill>
                <a:schemeClr val="tx1"/>
              </a:solidFill>
            </a:endParaRPr>
          </a:p>
          <a:p>
            <a:r>
              <a:rPr lang="en-US" dirty="0" smtClean="0">
                <a:solidFill>
                  <a:schemeClr val="tx1"/>
                </a:solidFill>
              </a:rPr>
              <a:t>e-mail:  </a:t>
            </a:r>
            <a:r>
              <a:rPr lang="en-US" sz="2000" u="sng" dirty="0" smtClean="0">
                <a:solidFill>
                  <a:schemeClr val="accent2"/>
                </a:solidFill>
              </a:rPr>
              <a:t>federal.health@hhs.gov</a:t>
            </a:r>
            <a:endParaRPr lang="en-US" sz="2000" u="sng" dirty="0">
              <a:solidFill>
                <a:schemeClr val="accent2"/>
              </a:solidFill>
            </a:endParaRPr>
          </a:p>
          <a:p>
            <a:r>
              <a:rPr lang="en-US" dirty="0">
                <a:solidFill>
                  <a:schemeClr val="tx1"/>
                </a:solidFill>
              </a:rPr>
              <a:t>w</a:t>
            </a:r>
            <a:r>
              <a:rPr lang="en-US" dirty="0" smtClean="0">
                <a:solidFill>
                  <a:schemeClr val="tx1"/>
                </a:solidFill>
              </a:rPr>
              <a:t>ebsite: </a:t>
            </a:r>
            <a:r>
              <a:rPr lang="en-US" sz="2000" u="sng" dirty="0" smtClean="0">
                <a:solidFill>
                  <a:schemeClr val="accent2"/>
                </a:solidFill>
              </a:rPr>
              <a:t>www.healthit.gov/FHA</a:t>
            </a:r>
            <a:endParaRPr lang="en-US" sz="2000" u="sng" dirty="0">
              <a:solidFill>
                <a:schemeClr val="accent2"/>
              </a:solidFill>
            </a:endParaRPr>
          </a:p>
          <a:p>
            <a:r>
              <a:rPr lang="en-US" dirty="0">
                <a:solidFill>
                  <a:schemeClr val="tx1"/>
                </a:solidFill>
              </a:rPr>
              <a:t>Social Networks</a:t>
            </a:r>
            <a:r>
              <a:rPr lang="en-US" dirty="0" smtClean="0">
                <a:solidFill>
                  <a:schemeClr val="tx1"/>
                </a:solidFill>
              </a:rPr>
              <a:t>:</a:t>
            </a:r>
            <a:endParaRPr lang="en-US" dirty="0">
              <a:solidFill>
                <a:schemeClr val="tx1"/>
              </a:solidFill>
            </a:endParaRPr>
          </a:p>
          <a:p>
            <a:r>
              <a:rPr lang="en-US" dirty="0">
                <a:solidFill>
                  <a:schemeClr val="tx1"/>
                </a:solidFill>
              </a:rPr>
              <a:t> 			</a:t>
            </a:r>
            <a:r>
              <a:rPr lang="en-US" dirty="0" smtClean="0">
                <a:solidFill>
                  <a:schemeClr val="tx1"/>
                </a:solidFill>
              </a:rPr>
              <a:t> </a:t>
            </a:r>
            <a:r>
              <a:rPr lang="en-US" sz="2000" dirty="0" smtClean="0">
                <a:solidFill>
                  <a:schemeClr val="accent2"/>
                </a:solidFill>
              </a:rPr>
              <a:t>@onc_fha</a:t>
            </a:r>
            <a:endParaRPr lang="en-US" dirty="0" smtClean="0">
              <a:solidFill>
                <a:schemeClr val="accent2"/>
              </a:solidFill>
            </a:endParaRPr>
          </a:p>
          <a:p>
            <a:endParaRPr lang="en-US" sz="1100" dirty="0">
              <a:solidFill>
                <a:schemeClr val="tx1"/>
              </a:solidFill>
            </a:endParaRPr>
          </a:p>
          <a:p>
            <a:r>
              <a:rPr lang="en-US" dirty="0">
                <a:solidFill>
                  <a:schemeClr val="tx1"/>
                </a:solidFill>
              </a:rPr>
              <a:t>	</a:t>
            </a:r>
            <a:r>
              <a:rPr lang="en-US" dirty="0" smtClean="0">
                <a:solidFill>
                  <a:schemeClr val="tx1"/>
                </a:solidFill>
              </a:rPr>
              <a:t>		 </a:t>
            </a:r>
            <a:r>
              <a:rPr lang="en-US" sz="2000" dirty="0" smtClean="0">
                <a:solidFill>
                  <a:schemeClr val="accent2"/>
                </a:solidFill>
              </a:rPr>
              <a:t>Find </a:t>
            </a:r>
            <a:r>
              <a:rPr lang="en-US" sz="2000" dirty="0">
                <a:solidFill>
                  <a:schemeClr val="accent2"/>
                </a:solidFill>
              </a:rPr>
              <a:t>us on LinkedIn</a:t>
            </a:r>
            <a:r>
              <a:rPr lang="en-US" sz="2000" dirty="0" smtClean="0">
                <a:solidFill>
                  <a:schemeClr val="accent2"/>
                </a:solidFill>
              </a:rPr>
              <a:t>!</a:t>
            </a:r>
          </a:p>
          <a:p>
            <a:r>
              <a:rPr lang="en-US" dirty="0" smtClean="0">
                <a:solidFill>
                  <a:schemeClr val="tx1"/>
                </a:solidFill>
              </a:rPr>
              <a:t>The Pulse: </a:t>
            </a:r>
            <a:r>
              <a:rPr lang="en-US" sz="2000" dirty="0" smtClean="0">
                <a:solidFill>
                  <a:schemeClr val="accent2"/>
                </a:solidFill>
              </a:rPr>
              <a:t>Bimonthly Publication</a:t>
            </a:r>
          </a:p>
          <a:p>
            <a:r>
              <a:rPr lang="en-US" dirty="0" smtClean="0">
                <a:solidFill>
                  <a:schemeClr val="tx1"/>
                </a:solidFill>
              </a:rPr>
              <a:t>Weekly Bulletin: </a:t>
            </a:r>
            <a:r>
              <a:rPr lang="en-US" sz="2000" dirty="0" smtClean="0">
                <a:solidFill>
                  <a:schemeClr val="accent2"/>
                </a:solidFill>
              </a:rPr>
              <a:t>for federal partners</a:t>
            </a:r>
            <a:endParaRPr lang="en-US" sz="2000" dirty="0">
              <a:solidFill>
                <a:schemeClr val="accent2"/>
              </a:solidFill>
            </a:endParaRPr>
          </a:p>
        </p:txBody>
      </p:sp>
      <p:pic>
        <p:nvPicPr>
          <p:cNvPr id="7" name="Picture 2" descr="https://g.twimg.com/Twitter_logo_blu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310411"/>
            <a:ext cx="427050" cy="3471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upload.wikimedia.org/wikipedia/commons/thumb/c/ca/LinkedIn_logo_initials.png/768px-LinkedIn_logo_initial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3011" y="3962400"/>
            <a:ext cx="347189" cy="347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326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8059506-D6B1-B842-AAB5-13291BE98BD7}" type="slidenum">
              <a:rPr lang="en-US" smtClean="0"/>
              <a:pPr/>
              <a:t>53</a:t>
            </a:fld>
            <a:endParaRPr lang="en-US" dirty="0"/>
          </a:p>
        </p:txBody>
      </p:sp>
      <p:pic>
        <p:nvPicPr>
          <p:cNvPr id="12" name="Picture Placeholder 11"/>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600" t="9253" r="1600" b="24166"/>
          <a:stretch/>
        </p:blipFill>
        <p:spPr/>
      </p:pic>
      <p:sp>
        <p:nvSpPr>
          <p:cNvPr id="4" name="Title 3"/>
          <p:cNvSpPr>
            <a:spLocks noGrp="1"/>
          </p:cNvSpPr>
          <p:nvPr>
            <p:ph type="title"/>
          </p:nvPr>
        </p:nvSpPr>
        <p:spPr/>
        <p:txBody>
          <a:bodyPr>
            <a:normAutofit/>
          </a:bodyPr>
          <a:lstStyle/>
          <a:p>
            <a:r>
              <a:rPr lang="en-US" dirty="0" smtClean="0"/>
              <a:t>For more information…</a:t>
            </a:r>
            <a:endParaRPr lang="en-US" dirty="0"/>
          </a:p>
        </p:txBody>
      </p:sp>
      <p:sp>
        <p:nvSpPr>
          <p:cNvPr id="5" name="Content Placeholder 4"/>
          <p:cNvSpPr>
            <a:spLocks noGrp="1"/>
          </p:cNvSpPr>
          <p:nvPr>
            <p:ph sz="half" idx="15"/>
          </p:nvPr>
        </p:nvSpPr>
        <p:spPr/>
        <p:txBody>
          <a:bodyPr/>
          <a:lstStyle/>
          <a:p>
            <a:r>
              <a:rPr lang="en-US" sz="1600" dirty="0" smtClean="0"/>
              <a:t>About FHA:</a:t>
            </a:r>
          </a:p>
          <a:p>
            <a:r>
              <a:rPr lang="en-US" sz="1600" dirty="0" smtClean="0"/>
              <a:t>Email: </a:t>
            </a:r>
            <a:r>
              <a:rPr lang="en-US" sz="1600" dirty="0" smtClean="0">
                <a:hlinkClick r:id="rId3"/>
              </a:rPr>
              <a:t>federal.health@hhs.gov</a:t>
            </a:r>
            <a:endParaRPr lang="en-US" sz="1600" dirty="0" smtClean="0"/>
          </a:p>
          <a:p>
            <a:endParaRPr lang="en-US" sz="1600" dirty="0"/>
          </a:p>
          <a:p>
            <a:r>
              <a:rPr lang="en-US" sz="1600" dirty="0" smtClean="0"/>
              <a:t>Website:</a:t>
            </a:r>
          </a:p>
          <a:p>
            <a:r>
              <a:rPr lang="en-US" sz="1600" dirty="0" smtClean="0">
                <a:hlinkClick r:id="rId4"/>
              </a:rPr>
              <a:t>www.healthit.gov/FHA</a:t>
            </a:r>
            <a:endParaRPr lang="en-US" sz="1600" dirty="0" smtClean="0"/>
          </a:p>
          <a:p>
            <a:endParaRPr lang="en-US" sz="1600" dirty="0"/>
          </a:p>
        </p:txBody>
      </p:sp>
      <p:pic>
        <p:nvPicPr>
          <p:cNvPr id="14" name="Picture Placeholder 13"/>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12500" r="12500"/>
          <a:stretch>
            <a:fillRect/>
          </a:stretch>
        </p:blipFill>
        <p:spPr>
          <a:xfrm rot="5400000">
            <a:off x="4905630" y="1588256"/>
            <a:ext cx="1143000" cy="1143000"/>
          </a:xfrm>
        </p:spPr>
      </p:pic>
      <p:sp>
        <p:nvSpPr>
          <p:cNvPr id="7" name="Content Placeholder 6"/>
          <p:cNvSpPr>
            <a:spLocks noGrp="1"/>
          </p:cNvSpPr>
          <p:nvPr>
            <p:ph sz="half" idx="17"/>
          </p:nvPr>
        </p:nvSpPr>
        <p:spPr/>
        <p:txBody>
          <a:bodyPr/>
          <a:lstStyle/>
          <a:p>
            <a:r>
              <a:rPr lang="en-US" sz="1600" dirty="0" smtClean="0"/>
              <a:t>Harmonization of Information Models</a:t>
            </a:r>
          </a:p>
          <a:p>
            <a:r>
              <a:rPr lang="en-US" sz="1600" dirty="0" smtClean="0"/>
              <a:t>Email:</a:t>
            </a:r>
          </a:p>
          <a:p>
            <a:r>
              <a:rPr lang="en-US" sz="1600" dirty="0" smtClean="0">
                <a:hlinkClick r:id="rId6"/>
              </a:rPr>
              <a:t>Nona.Hall@hhs.gov</a:t>
            </a:r>
            <a:endParaRPr lang="en-US" sz="1600" dirty="0" smtClean="0"/>
          </a:p>
          <a:p>
            <a:r>
              <a:rPr lang="en-US" sz="1600" dirty="0" smtClean="0"/>
              <a:t>Website: </a:t>
            </a:r>
          </a:p>
          <a:p>
            <a:r>
              <a:rPr lang="en-US" sz="1600" dirty="0" smtClean="0">
                <a:hlinkClick r:id="rId7"/>
              </a:rPr>
              <a:t>www.healthit.gov</a:t>
            </a:r>
            <a:endParaRPr lang="en-US" sz="1600" dirty="0" smtClean="0"/>
          </a:p>
          <a:p>
            <a:endParaRPr lang="en-US" sz="1600" dirty="0"/>
          </a:p>
        </p:txBody>
      </p:sp>
      <p:pic>
        <p:nvPicPr>
          <p:cNvPr id="13" name="Picture Placeholder 12"/>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a:stretch>
            <a:fillRect/>
          </a:stretch>
        </p:blipFill>
        <p:spPr/>
      </p:pic>
      <p:sp>
        <p:nvSpPr>
          <p:cNvPr id="9" name="Content Placeholder 8"/>
          <p:cNvSpPr>
            <a:spLocks noGrp="1"/>
          </p:cNvSpPr>
          <p:nvPr>
            <p:ph sz="half" idx="19"/>
          </p:nvPr>
        </p:nvSpPr>
        <p:spPr>
          <a:xfrm>
            <a:off x="2008764" y="3882059"/>
            <a:ext cx="2487036" cy="2061541"/>
          </a:xfrm>
        </p:spPr>
        <p:txBody>
          <a:bodyPr/>
          <a:lstStyle/>
          <a:p>
            <a:r>
              <a:rPr lang="en-US" sz="1600" dirty="0" smtClean="0"/>
              <a:t>CONNECT</a:t>
            </a:r>
          </a:p>
          <a:p>
            <a:r>
              <a:rPr lang="en-US" sz="1600" dirty="0" smtClean="0"/>
              <a:t>Email:</a:t>
            </a:r>
          </a:p>
          <a:p>
            <a:r>
              <a:rPr lang="en-US" sz="1600" dirty="0" err="1" smtClean="0">
                <a:hlinkClick r:id="rId9"/>
              </a:rPr>
              <a:t>deepthi.rodrigues</a:t>
            </a:r>
            <a:r>
              <a:rPr lang="en-US" sz="1600" dirty="0" smtClean="0">
                <a:hlinkClick r:id="rId9"/>
              </a:rPr>
              <a:t>@</a:t>
            </a:r>
          </a:p>
          <a:p>
            <a:r>
              <a:rPr lang="en-US" sz="1600" dirty="0" smtClean="0">
                <a:hlinkClick r:id="rId9"/>
              </a:rPr>
              <a:t>cgifederal.com</a:t>
            </a:r>
            <a:endParaRPr lang="en-US" sz="1600" dirty="0" smtClean="0"/>
          </a:p>
          <a:p>
            <a:r>
              <a:rPr lang="en-US" sz="1600" dirty="0" smtClean="0"/>
              <a:t>Website:</a:t>
            </a:r>
          </a:p>
          <a:p>
            <a:r>
              <a:rPr lang="en-US" sz="1600" dirty="0" smtClean="0">
                <a:hlinkClick r:id="rId10"/>
              </a:rPr>
              <a:t>www.connectopensource.org</a:t>
            </a:r>
            <a:endParaRPr lang="en-US" sz="1600" dirty="0"/>
          </a:p>
          <a:p>
            <a:endParaRPr lang="en-US" sz="1600" dirty="0" err="1"/>
          </a:p>
        </p:txBody>
      </p:sp>
      <p:pic>
        <p:nvPicPr>
          <p:cNvPr id="15" name="Picture Placeholder 14"/>
          <p:cNvPicPr>
            <a:picLocks noGrp="1" noChangeAspect="1"/>
          </p:cNvPicPr>
          <p:nvPr>
            <p:ph type="pic" sz="quarter" idx="20"/>
          </p:nvPr>
        </p:nvPicPr>
        <p:blipFill>
          <a:blip r:embed="rId11">
            <a:extLst>
              <a:ext uri="{28A0092B-C50C-407E-A947-70E740481C1C}">
                <a14:useLocalDpi xmlns:a14="http://schemas.microsoft.com/office/drawing/2010/main" val="0"/>
              </a:ext>
            </a:extLst>
          </a:blip>
          <a:srcRect l="7328" r="7328"/>
          <a:stretch>
            <a:fillRect/>
          </a:stretch>
        </p:blipFill>
        <p:spPr/>
      </p:pic>
      <p:sp>
        <p:nvSpPr>
          <p:cNvPr id="11" name="Content Placeholder 10"/>
          <p:cNvSpPr>
            <a:spLocks noGrp="1"/>
          </p:cNvSpPr>
          <p:nvPr>
            <p:ph sz="half" idx="21"/>
          </p:nvPr>
        </p:nvSpPr>
        <p:spPr>
          <a:xfrm>
            <a:off x="6342894" y="3879911"/>
            <a:ext cx="2420106" cy="1823023"/>
          </a:xfrm>
        </p:spPr>
        <p:txBody>
          <a:bodyPr/>
          <a:lstStyle/>
          <a:p>
            <a:r>
              <a:rPr lang="en-US" sz="1600" dirty="0" smtClean="0"/>
              <a:t>FHIM</a:t>
            </a:r>
          </a:p>
          <a:p>
            <a:r>
              <a:rPr lang="en-US" sz="1600" dirty="0" smtClean="0"/>
              <a:t>Email:</a:t>
            </a:r>
          </a:p>
          <a:p>
            <a:r>
              <a:rPr lang="en-US" sz="1600" dirty="0" smtClean="0">
                <a:hlinkClick r:id="rId12"/>
              </a:rPr>
              <a:t>Galen.Mulrooney@jpsys.com</a:t>
            </a:r>
            <a:endParaRPr lang="en-US" sz="1600" dirty="0" smtClean="0"/>
          </a:p>
          <a:p>
            <a:r>
              <a:rPr lang="en-US" sz="1600" dirty="0" smtClean="0"/>
              <a:t>Website:</a:t>
            </a:r>
          </a:p>
          <a:p>
            <a:r>
              <a:rPr lang="en-US" sz="1600" dirty="0" smtClean="0">
                <a:hlinkClick r:id="rId13"/>
              </a:rPr>
              <a:t>www.FHIMS.org</a:t>
            </a:r>
            <a:endParaRPr lang="en-US" sz="1600" dirty="0" smtClean="0"/>
          </a:p>
          <a:p>
            <a:endParaRPr lang="en-US" sz="1600" dirty="0" smtClean="0"/>
          </a:p>
        </p:txBody>
      </p:sp>
    </p:spTree>
    <p:extLst>
      <p:ext uri="{BB962C8B-B14F-4D97-AF65-F5344CB8AC3E}">
        <p14:creationId xmlns:p14="http://schemas.microsoft.com/office/powerpoint/2010/main" val="34081938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fontAlgn="t">
              <a:buFont typeface="Arial" panose="020B0604020202020204" pitchFamily="34" charset="0"/>
              <a:buChar char="•"/>
            </a:pPr>
            <a:r>
              <a:rPr lang="en-US" dirty="0" smtClean="0"/>
              <a:t>Established as an E-Government </a:t>
            </a:r>
            <a:r>
              <a:rPr lang="en-US" dirty="0"/>
              <a:t>Line of Business </a:t>
            </a:r>
            <a:r>
              <a:rPr lang="en-US" dirty="0" smtClean="0"/>
              <a:t>in 2005</a:t>
            </a:r>
          </a:p>
          <a:p>
            <a:pPr marL="342900" indent="-342900" fontAlgn="t">
              <a:buFont typeface="Arial" panose="020B0604020202020204" pitchFamily="34" charset="0"/>
              <a:buChar char="•"/>
            </a:pPr>
            <a:r>
              <a:rPr lang="en-US" dirty="0"/>
              <a:t>Engages with </a:t>
            </a:r>
            <a:r>
              <a:rPr lang="en-US" dirty="0" smtClean="0"/>
              <a:t>federal stakeholders and their exchange partners  </a:t>
            </a:r>
            <a:endParaRPr lang="en-US" dirty="0"/>
          </a:p>
          <a:p>
            <a:pPr marL="342900" indent="-342900" fontAlgn="t">
              <a:buFont typeface="Arial" panose="020B0604020202020204" pitchFamily="34" charset="0"/>
              <a:buChar char="•"/>
            </a:pPr>
            <a:r>
              <a:rPr lang="en-US" dirty="0"/>
              <a:t>Supports federal health </a:t>
            </a:r>
            <a:r>
              <a:rPr lang="en-US" dirty="0" smtClean="0"/>
              <a:t>IT standards and policy </a:t>
            </a:r>
            <a:r>
              <a:rPr lang="en-US" dirty="0"/>
              <a:t>activities </a:t>
            </a:r>
            <a:r>
              <a:rPr lang="en-US" dirty="0" smtClean="0"/>
              <a:t> </a:t>
            </a:r>
          </a:p>
          <a:p>
            <a:pPr marL="342900" indent="-342900" fontAlgn="t">
              <a:buFont typeface="Arial" panose="020B0604020202020204" pitchFamily="34" charset="0"/>
              <a:buChar char="•"/>
            </a:pPr>
            <a:r>
              <a:rPr lang="en-US" dirty="0" smtClean="0"/>
              <a:t>Enables federal health agencies to improve the exchange of health data </a:t>
            </a:r>
          </a:p>
          <a:p>
            <a:pPr marL="342900" indent="-342900" fontAlgn="t">
              <a:buFont typeface="Arial" panose="020B0604020202020204" pitchFamily="34" charset="0"/>
              <a:buChar char="•"/>
            </a:pPr>
            <a:endParaRPr lang="en-US" dirty="0"/>
          </a:p>
        </p:txBody>
      </p:sp>
      <p:sp>
        <p:nvSpPr>
          <p:cNvPr id="4" name="Slide Number Placeholder 3"/>
          <p:cNvSpPr>
            <a:spLocks noGrp="1"/>
          </p:cNvSpPr>
          <p:nvPr>
            <p:ph type="sldNum" sz="quarter" idx="12"/>
          </p:nvPr>
        </p:nvSpPr>
        <p:spPr/>
        <p:txBody>
          <a:bodyPr/>
          <a:lstStyle/>
          <a:p>
            <a:fld id="{F8059506-D6B1-B842-AAB5-13291BE98BD7}" type="slidenum">
              <a:rPr lang="en-US" smtClean="0"/>
              <a:pPr/>
              <a:t>6</a:t>
            </a:fld>
            <a:endParaRPr lang="en-US" dirty="0"/>
          </a:p>
        </p:txBody>
      </p:sp>
      <p:sp>
        <p:nvSpPr>
          <p:cNvPr id="5" name="Title 4"/>
          <p:cNvSpPr>
            <a:spLocks noGrp="1"/>
          </p:cNvSpPr>
          <p:nvPr>
            <p:ph type="title"/>
          </p:nvPr>
        </p:nvSpPr>
        <p:spPr/>
        <p:txBody>
          <a:bodyPr/>
          <a:lstStyle/>
          <a:p>
            <a:r>
              <a:rPr lang="en-US" dirty="0" smtClean="0"/>
              <a:t>What is FHA?</a:t>
            </a:r>
            <a:endParaRPr lang="en-US" dirty="0"/>
          </a:p>
        </p:txBody>
      </p:sp>
    </p:spTree>
    <p:extLst>
      <p:ext uri="{BB962C8B-B14F-4D97-AF65-F5344CB8AC3E}">
        <p14:creationId xmlns:p14="http://schemas.microsoft.com/office/powerpoint/2010/main" val="38079291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1496304"/>
          </a:xfrm>
        </p:spPr>
        <p:txBody>
          <a:bodyPr/>
          <a:lstStyle/>
          <a:p>
            <a:pPr algn="ctr" fontAlgn="t"/>
            <a:r>
              <a:rPr lang="en-US" sz="2000" dirty="0"/>
              <a:t>FHA </a:t>
            </a:r>
            <a:r>
              <a:rPr lang="en-US" sz="2000" dirty="0" smtClean="0"/>
              <a:t>partners </a:t>
            </a:r>
            <a:r>
              <a:rPr lang="en-US" sz="2000" dirty="0"/>
              <a:t>with more than </a:t>
            </a:r>
            <a:r>
              <a:rPr lang="en-US" sz="2000" b="1" u="sng" dirty="0" smtClean="0"/>
              <a:t>20 federal agencies</a:t>
            </a:r>
            <a:endParaRPr lang="en-US" dirty="0"/>
          </a:p>
        </p:txBody>
      </p:sp>
      <p:sp>
        <p:nvSpPr>
          <p:cNvPr id="4" name="Slide Number Placeholder 3"/>
          <p:cNvSpPr>
            <a:spLocks noGrp="1"/>
          </p:cNvSpPr>
          <p:nvPr>
            <p:ph type="sldNum" sz="quarter" idx="12"/>
          </p:nvPr>
        </p:nvSpPr>
        <p:spPr/>
        <p:txBody>
          <a:bodyPr/>
          <a:lstStyle/>
          <a:p>
            <a:fld id="{F8059506-D6B1-B842-AAB5-13291BE98BD7}" type="slidenum">
              <a:rPr lang="en-US" smtClean="0"/>
              <a:pPr/>
              <a:t>7</a:t>
            </a:fld>
            <a:endParaRPr lang="en-US" dirty="0"/>
          </a:p>
        </p:txBody>
      </p:sp>
      <p:sp>
        <p:nvSpPr>
          <p:cNvPr id="5" name="Title 4"/>
          <p:cNvSpPr>
            <a:spLocks noGrp="1"/>
          </p:cNvSpPr>
          <p:nvPr>
            <p:ph type="title"/>
          </p:nvPr>
        </p:nvSpPr>
        <p:spPr/>
        <p:txBody>
          <a:bodyPr/>
          <a:lstStyle/>
          <a:p>
            <a:r>
              <a:rPr lang="en-US" dirty="0" smtClean="0"/>
              <a:t>What agencies are in FHA?</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61" t="4968" r="-561" b="3216"/>
          <a:stretch/>
        </p:blipFill>
        <p:spPr>
          <a:xfrm>
            <a:off x="1066800" y="2133600"/>
            <a:ext cx="7400759" cy="3197431"/>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14949830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buFont typeface="Arial" panose="020B0604020202020204" pitchFamily="34" charset="0"/>
              <a:buChar char="•"/>
            </a:pPr>
            <a:r>
              <a:rPr lang="en-US" sz="3200" dirty="0" smtClean="0"/>
              <a:t>Define</a:t>
            </a:r>
          </a:p>
          <a:p>
            <a:pPr marL="342900" indent="-342900">
              <a:buFont typeface="Arial" panose="020B0604020202020204" pitchFamily="34" charset="0"/>
              <a:buChar char="•"/>
            </a:pPr>
            <a:r>
              <a:rPr lang="en-US" sz="3200" dirty="0"/>
              <a:t>Coordinate</a:t>
            </a:r>
          </a:p>
          <a:p>
            <a:pPr marL="342900" indent="-342900">
              <a:buFont typeface="Arial" panose="020B0604020202020204" pitchFamily="34" charset="0"/>
              <a:buChar char="•"/>
            </a:pPr>
            <a:r>
              <a:rPr lang="en-US" sz="3200" dirty="0" smtClean="0"/>
              <a:t>Convene </a:t>
            </a:r>
          </a:p>
          <a:p>
            <a:pPr marL="342900" indent="-342900">
              <a:buFont typeface="Arial" panose="020B0604020202020204" pitchFamily="34" charset="0"/>
              <a:buChar char="•"/>
            </a:pPr>
            <a:r>
              <a:rPr lang="en-US" sz="3200" dirty="0" smtClean="0"/>
              <a:t>Collaborate </a:t>
            </a:r>
          </a:p>
          <a:p>
            <a:pPr marL="342900" indent="-342900">
              <a:buFont typeface="Arial" panose="020B0604020202020204" pitchFamily="34" charset="0"/>
              <a:buChar char="•"/>
            </a:pPr>
            <a:r>
              <a:rPr lang="en-US" sz="3200" dirty="0" smtClean="0"/>
              <a:t>Communicate</a:t>
            </a:r>
          </a:p>
          <a:p>
            <a:pPr marL="342900" indent="-342900">
              <a:buFont typeface="Arial" panose="020B0604020202020204" pitchFamily="34" charset="0"/>
              <a:buChar char="•"/>
            </a:pPr>
            <a:r>
              <a:rPr lang="en-US" sz="3200" dirty="0" smtClean="0"/>
              <a:t>Document</a:t>
            </a:r>
            <a:endParaRPr lang="en-US" sz="3200" dirty="0"/>
          </a:p>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12"/>
          </p:nvPr>
        </p:nvSpPr>
        <p:spPr/>
        <p:txBody>
          <a:bodyPr/>
          <a:lstStyle/>
          <a:p>
            <a:fld id="{F8059506-D6B1-B842-AAB5-13291BE98BD7}" type="slidenum">
              <a:rPr lang="en-US" smtClean="0"/>
              <a:pPr/>
              <a:t>8</a:t>
            </a:fld>
            <a:endParaRPr lang="en-US" dirty="0"/>
          </a:p>
        </p:txBody>
      </p:sp>
      <p:sp>
        <p:nvSpPr>
          <p:cNvPr id="5" name="Title 4"/>
          <p:cNvSpPr>
            <a:spLocks noGrp="1"/>
          </p:cNvSpPr>
          <p:nvPr>
            <p:ph type="title"/>
          </p:nvPr>
        </p:nvSpPr>
        <p:spPr/>
        <p:txBody>
          <a:bodyPr/>
          <a:lstStyle/>
          <a:p>
            <a:r>
              <a:rPr lang="en-US" dirty="0" smtClean="0"/>
              <a:t>What is the role of FHA?</a:t>
            </a:r>
            <a:endParaRPr lang="en-US" dirty="0"/>
          </a:p>
        </p:txBody>
      </p:sp>
    </p:spTree>
    <p:extLst>
      <p:ext uri="{BB962C8B-B14F-4D97-AF65-F5344CB8AC3E}">
        <p14:creationId xmlns:p14="http://schemas.microsoft.com/office/powerpoint/2010/main" val="16923618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267200"/>
            <a:ext cx="7772400" cy="1362075"/>
          </a:xfrm>
        </p:spPr>
        <p:txBody>
          <a:bodyPr>
            <a:normAutofit/>
          </a:bodyPr>
          <a:lstStyle/>
          <a:p>
            <a:r>
              <a:rPr lang="en-US" dirty="0">
                <a:solidFill>
                  <a:srgbClr val="1D427C"/>
                </a:solidFill>
                <a:cs typeface="Verdana"/>
              </a:rPr>
              <a:t>FHA at Work: Past, Present, and Future </a:t>
            </a:r>
            <a:r>
              <a:rPr lang="en-US" dirty="0" smtClean="0">
                <a:solidFill>
                  <a:srgbClr val="1D427C"/>
                </a:solidFill>
                <a:cs typeface="Verdana"/>
              </a:rPr>
              <a:t>Initiatives</a:t>
            </a:r>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t>9</a:t>
            </a:fld>
            <a:endParaRPr lang="en-US" dirty="0"/>
          </a:p>
        </p:txBody>
      </p:sp>
    </p:spTree>
    <p:extLst>
      <p:ext uri="{BB962C8B-B14F-4D97-AF65-F5344CB8AC3E}">
        <p14:creationId xmlns:p14="http://schemas.microsoft.com/office/powerpoint/2010/main" val="620992861"/>
      </p:ext>
    </p:extLst>
  </p:cSld>
  <p:clrMapOvr>
    <a:masterClrMapping/>
  </p:clrMapOvr>
  <p:timing>
    <p:tnLst>
      <p:par>
        <p:cTn id="1" dur="indefinite" restart="never" nodeType="tmRoot"/>
      </p:par>
    </p:tnLst>
  </p:timing>
</p:sld>
</file>

<file path=ppt/theme/theme1.xml><?xml version="1.0" encoding="utf-8"?>
<a:theme xmlns:a="http://schemas.openxmlformats.org/drawingml/2006/main" name="FHA2016_PPTtheme_4.3-BLUEwoONC">
  <a:themeElements>
    <a:clrScheme name="FHA Blue">
      <a:dk1>
        <a:srgbClr val="1D427C"/>
      </a:dk1>
      <a:lt1>
        <a:sysClr val="window" lastClr="FFFFFF"/>
      </a:lt1>
      <a:dk2>
        <a:srgbClr val="B8B6B8"/>
      </a:dk2>
      <a:lt2>
        <a:srgbClr val="EEECE1"/>
      </a:lt2>
      <a:accent1>
        <a:srgbClr val="1D427C"/>
      </a:accent1>
      <a:accent2>
        <a:srgbClr val="D21242"/>
      </a:accent2>
      <a:accent3>
        <a:srgbClr val="D2E4F0"/>
      </a:accent3>
      <a:accent4>
        <a:srgbClr val="FFDE17"/>
      </a:accent4>
      <a:accent5>
        <a:srgbClr val="00A14B"/>
      </a:accent5>
      <a:accent6>
        <a:srgbClr val="FF8000"/>
      </a:accent6>
      <a:hlink>
        <a:srgbClr val="D21242"/>
      </a:hlink>
      <a:folHlink>
        <a:srgbClr val="A70000"/>
      </a:folHlink>
    </a:clrScheme>
    <a:fontScheme name="FHA">
      <a:majorFont>
        <a:latin typeface="Times New Roman"/>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FHA2016_PPTtheme_4.3-BLUEwoONC</Template>
  <TotalTime>10441</TotalTime>
  <Words>2674</Words>
  <Application>Microsoft Office PowerPoint</Application>
  <PresentationFormat>On-screen Show (4:3)</PresentationFormat>
  <Paragraphs>530</Paragraphs>
  <Slides>53</Slides>
  <Notes>27</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FHA2016_PPTtheme_4.3-BLUEwoONC</vt:lpstr>
      <vt:lpstr>Federal Health Architecture: The Federal Advantage</vt:lpstr>
      <vt:lpstr>Today’s Topics</vt:lpstr>
      <vt:lpstr>Federal Health Architecture Overview</vt:lpstr>
      <vt:lpstr>Agenda at a Glance</vt:lpstr>
      <vt:lpstr>FHA OVERVIEW: What is FHA and its Role in the Federal Health Ecosystem?</vt:lpstr>
      <vt:lpstr>What is FHA?</vt:lpstr>
      <vt:lpstr>What agencies are in FHA?</vt:lpstr>
      <vt:lpstr>What is the role of FHA?</vt:lpstr>
      <vt:lpstr>FHA at Work: Past, Present, and Future Initiatives</vt:lpstr>
      <vt:lpstr>FHA’s Contributions to Health IT</vt:lpstr>
      <vt:lpstr>FHA’s Contributions to Health IT</vt:lpstr>
      <vt:lpstr>FHA’s Contributions to Health IT</vt:lpstr>
      <vt:lpstr>FHA’s Contributions to Health IT</vt:lpstr>
      <vt:lpstr>Enterprise Architecture: Building the Bridge of Interoperability</vt:lpstr>
      <vt:lpstr>Value of Architecture</vt:lpstr>
      <vt:lpstr>The Purpose of FHA’s EA</vt:lpstr>
      <vt:lpstr>FHA Strategic Decision Support</vt:lpstr>
      <vt:lpstr>Thanks for Listening!</vt:lpstr>
      <vt:lpstr>FHIM Overview: How the FHIM can organize other information modeling efforts</vt:lpstr>
      <vt:lpstr>Background: FHA projects</vt:lpstr>
      <vt:lpstr>Background: FHIM</vt:lpstr>
      <vt:lpstr>Benefits of Modeling</vt:lpstr>
      <vt:lpstr>Benefits of Model-Driven Approach</vt:lpstr>
      <vt:lpstr>The FHIM Main Diagram</vt:lpstr>
      <vt:lpstr>FHIM Clinical Observation</vt:lpstr>
      <vt:lpstr>Documentation</vt:lpstr>
      <vt:lpstr>FHIM Vital Signs</vt:lpstr>
      <vt:lpstr>FHIM “Detailed Clinical Models”</vt:lpstr>
      <vt:lpstr>FHIM Vital Signs: Heart Rate</vt:lpstr>
      <vt:lpstr>Terminology Binding in the FHIM</vt:lpstr>
      <vt:lpstr>FHIM “Detailed Clinical Models” (cont)</vt:lpstr>
      <vt:lpstr>Benefits of the FHIM</vt:lpstr>
      <vt:lpstr>Thanks for Listening!</vt:lpstr>
      <vt:lpstr>Harmonization of the Information Models</vt:lpstr>
      <vt:lpstr>We Need to Simplify</vt:lpstr>
      <vt:lpstr>We Need to Simplify (cont)</vt:lpstr>
      <vt:lpstr>Opportunities Ahead</vt:lpstr>
      <vt:lpstr>Integration Opportunity</vt:lpstr>
      <vt:lpstr>Modeling Workshop – August 17 &amp; 18</vt:lpstr>
      <vt:lpstr>Thanks for Listening!</vt:lpstr>
      <vt:lpstr>CONNECT</vt:lpstr>
      <vt:lpstr>CONNECT</vt:lpstr>
      <vt:lpstr>FHA Collaborative Mindset drives CONNECT</vt:lpstr>
      <vt:lpstr>CONNECT Users</vt:lpstr>
      <vt:lpstr>CONNECT Benefits</vt:lpstr>
      <vt:lpstr>CONNECT Capabilities</vt:lpstr>
      <vt:lpstr>CONNECT Capabilities</vt:lpstr>
      <vt:lpstr>CONNECT Capabilities</vt:lpstr>
      <vt:lpstr>CONNECT – Features/Timeline</vt:lpstr>
      <vt:lpstr>More Information….</vt:lpstr>
      <vt:lpstr>Thanks for Listening!</vt:lpstr>
      <vt:lpstr>FHA Communications</vt:lpstr>
      <vt:lpstr>For more information…</vt:lpstr>
    </vt:vector>
  </TitlesOfParts>
  <Company>DHHS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Federal Health Architecture: The Federal Advantage</dc:title>
  <dc:creator>Windows User</dc:creator>
  <cp:lastModifiedBy>Windows User</cp:lastModifiedBy>
  <cp:revision>64</cp:revision>
  <dcterms:created xsi:type="dcterms:W3CDTF">2016-05-18T13:26:16Z</dcterms:created>
  <dcterms:modified xsi:type="dcterms:W3CDTF">2016-06-03T17:23:34Z</dcterms:modified>
</cp:coreProperties>
</file>